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8" r:id="rId3"/>
    <p:sldId id="267" r:id="rId4"/>
    <p:sldId id="261" r:id="rId5"/>
    <p:sldId id="259" r:id="rId6"/>
    <p:sldId id="273" r:id="rId7"/>
    <p:sldId id="266" r:id="rId8"/>
    <p:sldId id="262" r:id="rId9"/>
    <p:sldId id="268" r:id="rId10"/>
    <p:sldId id="293" r:id="rId11"/>
    <p:sldId id="270" r:id="rId12"/>
    <p:sldId id="271" r:id="rId13"/>
    <p:sldId id="274" r:id="rId14"/>
    <p:sldId id="275" r:id="rId15"/>
    <p:sldId id="276" r:id="rId16"/>
    <p:sldId id="277" r:id="rId17"/>
    <p:sldId id="278" r:id="rId18"/>
    <p:sldId id="280" r:id="rId19"/>
    <p:sldId id="282" r:id="rId20"/>
    <p:sldId id="284" r:id="rId21"/>
    <p:sldId id="287" r:id="rId22"/>
    <p:sldId id="285" r:id="rId23"/>
    <p:sldId id="295" r:id="rId24"/>
    <p:sldId id="29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65"/>
    <p:restoredTop sz="93388"/>
  </p:normalViewPr>
  <p:slideViewPr>
    <p:cSldViewPr snapToGrid="0" snapToObjects="1">
      <p:cViewPr varScale="1">
        <p:scale>
          <a:sx n="63" d="100"/>
          <a:sy n="63" d="100"/>
        </p:scale>
        <p:origin x="320" y="184"/>
      </p:cViewPr>
      <p:guideLst>
        <p:guide orient="horz" pos="2160"/>
        <p:guide pos="3840"/>
      </p:guideLst>
    </p:cSldViewPr>
  </p:slideViewPr>
  <p:notesTextViewPr>
    <p:cViewPr>
      <p:scale>
        <a:sx n="120" d="100"/>
        <a:sy n="12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Work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Pretest</c:v>
                </c:pt>
              </c:strCache>
            </c:strRef>
          </c:tx>
          <c:spPr>
            <a:solidFill>
              <a:schemeClr val="accent1"/>
            </a:solidFill>
            <a:ln>
              <a:noFill/>
            </a:ln>
            <a:effectLst/>
          </c:spPr>
          <c:invertIfNegative val="0"/>
          <c:cat>
            <c:strRef>
              <c:f>Sheet1!$B$1:$C$1</c:f>
              <c:strCache>
                <c:ptCount val="2"/>
                <c:pt idx="0">
                  <c:v>TBA</c:v>
                </c:pt>
                <c:pt idx="1">
                  <c:v>PBA</c:v>
                </c:pt>
              </c:strCache>
            </c:strRef>
          </c:cat>
          <c:val>
            <c:numRef>
              <c:f>Sheet1!$B$2:$C$2</c:f>
              <c:numCache>
                <c:formatCode>General</c:formatCode>
                <c:ptCount val="2"/>
                <c:pt idx="0">
                  <c:v>23</c:v>
                </c:pt>
                <c:pt idx="1">
                  <c:v>26.7</c:v>
                </c:pt>
              </c:numCache>
            </c:numRef>
          </c:val>
          <c:extLst>
            <c:ext xmlns:c16="http://schemas.microsoft.com/office/drawing/2014/chart" uri="{C3380CC4-5D6E-409C-BE32-E72D297353CC}">
              <c16:uniqueId val="{00000000-51F6-7F4B-B1DE-0E4CC1B7664C}"/>
            </c:ext>
          </c:extLst>
        </c:ser>
        <c:ser>
          <c:idx val="1"/>
          <c:order val="1"/>
          <c:tx>
            <c:strRef>
              <c:f>Sheet1!$A$3</c:f>
              <c:strCache>
                <c:ptCount val="1"/>
                <c:pt idx="0">
                  <c:v>Posttest</c:v>
                </c:pt>
              </c:strCache>
            </c:strRef>
          </c:tx>
          <c:spPr>
            <a:solidFill>
              <a:schemeClr val="accent2"/>
            </a:solidFill>
            <a:ln>
              <a:noFill/>
            </a:ln>
            <a:effectLst/>
          </c:spPr>
          <c:invertIfNegative val="0"/>
          <c:cat>
            <c:strRef>
              <c:f>Sheet1!$B$1:$C$1</c:f>
              <c:strCache>
                <c:ptCount val="2"/>
                <c:pt idx="0">
                  <c:v>TBA</c:v>
                </c:pt>
                <c:pt idx="1">
                  <c:v>PBA</c:v>
                </c:pt>
              </c:strCache>
            </c:strRef>
          </c:cat>
          <c:val>
            <c:numRef>
              <c:f>Sheet1!$B$3:$C$3</c:f>
              <c:numCache>
                <c:formatCode>General</c:formatCode>
                <c:ptCount val="2"/>
                <c:pt idx="0">
                  <c:v>28.36</c:v>
                </c:pt>
                <c:pt idx="1">
                  <c:v>36.57</c:v>
                </c:pt>
              </c:numCache>
            </c:numRef>
          </c:val>
          <c:extLst>
            <c:ext xmlns:c16="http://schemas.microsoft.com/office/drawing/2014/chart" uri="{C3380CC4-5D6E-409C-BE32-E72D297353CC}">
              <c16:uniqueId val="{00000001-51F6-7F4B-B1DE-0E4CC1B7664C}"/>
            </c:ext>
          </c:extLst>
        </c:ser>
        <c:dLbls>
          <c:showLegendKey val="0"/>
          <c:showVal val="0"/>
          <c:showCatName val="0"/>
          <c:showSerName val="0"/>
          <c:showPercent val="0"/>
          <c:showBubbleSize val="0"/>
        </c:dLbls>
        <c:gapWidth val="219"/>
        <c:axId val="-2136536248"/>
        <c:axId val="-2136535896"/>
      </c:barChart>
      <c:catAx>
        <c:axId val="-2136536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36535896"/>
        <c:crosses val="autoZero"/>
        <c:auto val="1"/>
        <c:lblAlgn val="ctr"/>
        <c:lblOffset val="100"/>
        <c:noMultiLvlLbl val="0"/>
      </c:catAx>
      <c:valAx>
        <c:axId val="-2136535896"/>
        <c:scaling>
          <c:orientation val="minMax"/>
          <c:max val="45"/>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6536248"/>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403484-0F2F-4297-9478-752B4EBF33EF}"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US"/>
        </a:p>
      </dgm:t>
    </dgm:pt>
    <dgm:pt modelId="{53AA5FCC-BAA8-48FA-BD8E-CDE3F64379CF}">
      <dgm:prSet/>
      <dgm:spPr/>
      <dgm:t>
        <a:bodyPr/>
        <a:lstStyle/>
        <a:p>
          <a:r>
            <a:rPr lang="en-US" dirty="0"/>
            <a:t>Listening </a:t>
          </a:r>
        </a:p>
      </dgm:t>
    </dgm:pt>
    <dgm:pt modelId="{D699393E-B42E-4B12-BD51-872E9B397674}" type="parTrans" cxnId="{021BF03A-9A97-4B92-8959-BF7E3EC85273}">
      <dgm:prSet/>
      <dgm:spPr/>
      <dgm:t>
        <a:bodyPr/>
        <a:lstStyle/>
        <a:p>
          <a:endParaRPr lang="en-US"/>
        </a:p>
      </dgm:t>
    </dgm:pt>
    <dgm:pt modelId="{DD8FB183-03AB-485B-A5C3-4888A725A11F}" type="sibTrans" cxnId="{021BF03A-9A97-4B92-8959-BF7E3EC85273}">
      <dgm:prSet phldrT="01" phldr="0"/>
      <dgm:spPr/>
      <dgm:t>
        <a:bodyPr/>
        <a:lstStyle/>
        <a:p>
          <a:r>
            <a:rPr lang="en-US"/>
            <a:t>01</a:t>
          </a:r>
        </a:p>
      </dgm:t>
    </dgm:pt>
    <dgm:pt modelId="{9DCFCF28-11CE-46AF-9407-17D77986189A}">
      <dgm:prSet/>
      <dgm:spPr/>
      <dgm:t>
        <a:bodyPr/>
        <a:lstStyle/>
        <a:p>
          <a:r>
            <a:rPr lang="en-US" dirty="0" err="1"/>
            <a:t>Mentors?Apprenticeship</a:t>
          </a:r>
          <a:endParaRPr lang="en-US" dirty="0"/>
        </a:p>
      </dgm:t>
    </dgm:pt>
    <dgm:pt modelId="{26CB3F04-883E-4A80-B995-1B5916DFC36F}" type="parTrans" cxnId="{D010B0EC-842D-4A07-8523-69933048D797}">
      <dgm:prSet/>
      <dgm:spPr/>
      <dgm:t>
        <a:bodyPr/>
        <a:lstStyle/>
        <a:p>
          <a:endParaRPr lang="en-US"/>
        </a:p>
      </dgm:t>
    </dgm:pt>
    <dgm:pt modelId="{B3438D8A-FB66-4884-84B5-B103B98B4B3E}" type="sibTrans" cxnId="{D010B0EC-842D-4A07-8523-69933048D797}">
      <dgm:prSet phldrT="02" phldr="0"/>
      <dgm:spPr/>
      <dgm:t>
        <a:bodyPr/>
        <a:lstStyle/>
        <a:p>
          <a:r>
            <a:rPr lang="en-US"/>
            <a:t>02</a:t>
          </a:r>
        </a:p>
      </dgm:t>
    </dgm:pt>
    <dgm:pt modelId="{05EF677D-828F-4273-A3F4-8C66DB0A866C}">
      <dgm:prSet/>
      <dgm:spPr/>
      <dgm:t>
        <a:bodyPr/>
        <a:lstStyle/>
        <a:p>
          <a:r>
            <a:rPr lang="en-US" dirty="0"/>
            <a:t>Culture/"Learning the Lingo"</a:t>
          </a:r>
        </a:p>
      </dgm:t>
    </dgm:pt>
    <dgm:pt modelId="{DD1CBD3B-6A6A-407D-8A1C-5153990852C7}" type="parTrans" cxnId="{EDEC507B-5ACC-4BB4-9933-BD172B5CAE85}">
      <dgm:prSet/>
      <dgm:spPr/>
      <dgm:t>
        <a:bodyPr/>
        <a:lstStyle/>
        <a:p>
          <a:endParaRPr lang="en-US"/>
        </a:p>
      </dgm:t>
    </dgm:pt>
    <dgm:pt modelId="{C9CA81ED-A70C-4A3A-B2CA-954878FA8972}" type="sibTrans" cxnId="{EDEC507B-5ACC-4BB4-9933-BD172B5CAE85}">
      <dgm:prSet phldrT="03" phldr="0"/>
      <dgm:spPr/>
      <dgm:t>
        <a:bodyPr/>
        <a:lstStyle/>
        <a:p>
          <a:r>
            <a:rPr lang="en-US"/>
            <a:t>03</a:t>
          </a:r>
        </a:p>
      </dgm:t>
    </dgm:pt>
    <dgm:pt modelId="{7A3C7EDA-F300-4586-A3C1-94292DD144EE}" type="pres">
      <dgm:prSet presAssocID="{C0403484-0F2F-4297-9478-752B4EBF33EF}" presName="Name0" presStyleCnt="0">
        <dgm:presLayoutVars>
          <dgm:animLvl val="lvl"/>
          <dgm:resizeHandles val="exact"/>
        </dgm:presLayoutVars>
      </dgm:prSet>
      <dgm:spPr/>
    </dgm:pt>
    <dgm:pt modelId="{0A8B2CDB-12F3-405F-AB7A-3B3C8DEA5512}" type="pres">
      <dgm:prSet presAssocID="{53AA5FCC-BAA8-48FA-BD8E-CDE3F64379CF}" presName="compositeNode" presStyleCnt="0">
        <dgm:presLayoutVars>
          <dgm:bulletEnabled val="1"/>
        </dgm:presLayoutVars>
      </dgm:prSet>
      <dgm:spPr/>
    </dgm:pt>
    <dgm:pt modelId="{D7999C6A-00CA-4EE6-BE52-C901257D7927}" type="pres">
      <dgm:prSet presAssocID="{53AA5FCC-BAA8-48FA-BD8E-CDE3F64379CF}" presName="bgRect" presStyleLbl="alignNode1" presStyleIdx="0" presStyleCnt="3"/>
      <dgm:spPr/>
    </dgm:pt>
    <dgm:pt modelId="{2FA75C6C-B274-48B8-8901-9B9DFF89AB33}" type="pres">
      <dgm:prSet presAssocID="{DD8FB183-03AB-485B-A5C3-4888A725A11F}" presName="sibTransNodeRect" presStyleLbl="alignNode1" presStyleIdx="0" presStyleCnt="3">
        <dgm:presLayoutVars>
          <dgm:chMax val="0"/>
          <dgm:bulletEnabled val="1"/>
        </dgm:presLayoutVars>
      </dgm:prSet>
      <dgm:spPr/>
    </dgm:pt>
    <dgm:pt modelId="{ED778BCE-44B7-4B74-B68A-376E4D232B2D}" type="pres">
      <dgm:prSet presAssocID="{53AA5FCC-BAA8-48FA-BD8E-CDE3F64379CF}" presName="nodeRect" presStyleLbl="alignNode1" presStyleIdx="0" presStyleCnt="3">
        <dgm:presLayoutVars>
          <dgm:bulletEnabled val="1"/>
        </dgm:presLayoutVars>
      </dgm:prSet>
      <dgm:spPr/>
    </dgm:pt>
    <dgm:pt modelId="{DA305B36-0530-4F7B-9C9B-9377AB9EF246}" type="pres">
      <dgm:prSet presAssocID="{DD8FB183-03AB-485B-A5C3-4888A725A11F}" presName="sibTrans" presStyleCnt="0"/>
      <dgm:spPr/>
    </dgm:pt>
    <dgm:pt modelId="{D4D43594-0D3B-41D8-9E5E-1A668273C6C8}" type="pres">
      <dgm:prSet presAssocID="{9DCFCF28-11CE-46AF-9407-17D77986189A}" presName="compositeNode" presStyleCnt="0">
        <dgm:presLayoutVars>
          <dgm:bulletEnabled val="1"/>
        </dgm:presLayoutVars>
      </dgm:prSet>
      <dgm:spPr/>
    </dgm:pt>
    <dgm:pt modelId="{2F20BB75-4F4E-443D-8D1C-67A9C32E9F64}" type="pres">
      <dgm:prSet presAssocID="{9DCFCF28-11CE-46AF-9407-17D77986189A}" presName="bgRect" presStyleLbl="alignNode1" presStyleIdx="1" presStyleCnt="3"/>
      <dgm:spPr/>
    </dgm:pt>
    <dgm:pt modelId="{8A7771C8-FFE4-4CA4-808D-D1918E984AEC}" type="pres">
      <dgm:prSet presAssocID="{B3438D8A-FB66-4884-84B5-B103B98B4B3E}" presName="sibTransNodeRect" presStyleLbl="alignNode1" presStyleIdx="1" presStyleCnt="3">
        <dgm:presLayoutVars>
          <dgm:chMax val="0"/>
          <dgm:bulletEnabled val="1"/>
        </dgm:presLayoutVars>
      </dgm:prSet>
      <dgm:spPr/>
    </dgm:pt>
    <dgm:pt modelId="{68D12CE3-DBF3-47F6-919F-5D83E60CE5C9}" type="pres">
      <dgm:prSet presAssocID="{9DCFCF28-11CE-46AF-9407-17D77986189A}" presName="nodeRect" presStyleLbl="alignNode1" presStyleIdx="1" presStyleCnt="3">
        <dgm:presLayoutVars>
          <dgm:bulletEnabled val="1"/>
        </dgm:presLayoutVars>
      </dgm:prSet>
      <dgm:spPr/>
    </dgm:pt>
    <dgm:pt modelId="{6E3B839D-542A-4BD8-80F6-FE53C07F3973}" type="pres">
      <dgm:prSet presAssocID="{B3438D8A-FB66-4884-84B5-B103B98B4B3E}" presName="sibTrans" presStyleCnt="0"/>
      <dgm:spPr/>
    </dgm:pt>
    <dgm:pt modelId="{20992E1C-2814-4C53-B8BA-6C15924F365D}" type="pres">
      <dgm:prSet presAssocID="{05EF677D-828F-4273-A3F4-8C66DB0A866C}" presName="compositeNode" presStyleCnt="0">
        <dgm:presLayoutVars>
          <dgm:bulletEnabled val="1"/>
        </dgm:presLayoutVars>
      </dgm:prSet>
      <dgm:spPr/>
    </dgm:pt>
    <dgm:pt modelId="{6091C718-2504-4CBD-8BCA-E491A4DC40D5}" type="pres">
      <dgm:prSet presAssocID="{05EF677D-828F-4273-A3F4-8C66DB0A866C}" presName="bgRect" presStyleLbl="alignNode1" presStyleIdx="2" presStyleCnt="3"/>
      <dgm:spPr/>
    </dgm:pt>
    <dgm:pt modelId="{C8AD6A80-1F09-4DDD-B70E-3E878CB1E286}" type="pres">
      <dgm:prSet presAssocID="{C9CA81ED-A70C-4A3A-B2CA-954878FA8972}" presName="sibTransNodeRect" presStyleLbl="alignNode1" presStyleIdx="2" presStyleCnt="3">
        <dgm:presLayoutVars>
          <dgm:chMax val="0"/>
          <dgm:bulletEnabled val="1"/>
        </dgm:presLayoutVars>
      </dgm:prSet>
      <dgm:spPr/>
    </dgm:pt>
    <dgm:pt modelId="{89285634-7B37-4C27-BA64-ECF73ECA571B}" type="pres">
      <dgm:prSet presAssocID="{05EF677D-828F-4273-A3F4-8C66DB0A866C}" presName="nodeRect" presStyleLbl="alignNode1" presStyleIdx="2" presStyleCnt="3">
        <dgm:presLayoutVars>
          <dgm:bulletEnabled val="1"/>
        </dgm:presLayoutVars>
      </dgm:prSet>
      <dgm:spPr/>
    </dgm:pt>
  </dgm:ptLst>
  <dgm:cxnLst>
    <dgm:cxn modelId="{B7AB9D14-092B-4A3A-B307-2873BB05F457}" type="presOf" srcId="{C9CA81ED-A70C-4A3A-B2CA-954878FA8972}" destId="{C8AD6A80-1F09-4DDD-B70E-3E878CB1E286}" srcOrd="0" destOrd="0" presId="urn:microsoft.com/office/officeart/2016/7/layout/LinearBlockProcessNumbered"/>
    <dgm:cxn modelId="{2E409C21-6DA6-48FB-940D-38732793CCD4}" type="presOf" srcId="{53AA5FCC-BAA8-48FA-BD8E-CDE3F64379CF}" destId="{ED778BCE-44B7-4B74-B68A-376E4D232B2D}" srcOrd="1" destOrd="0" presId="urn:microsoft.com/office/officeart/2016/7/layout/LinearBlockProcessNumbered"/>
    <dgm:cxn modelId="{3D5A3527-81F5-4C62-8F2E-27A1CA388B16}" type="presOf" srcId="{9DCFCF28-11CE-46AF-9407-17D77986189A}" destId="{68D12CE3-DBF3-47F6-919F-5D83E60CE5C9}" srcOrd="1" destOrd="0" presId="urn:microsoft.com/office/officeart/2016/7/layout/LinearBlockProcessNumbered"/>
    <dgm:cxn modelId="{021BF03A-9A97-4B92-8959-BF7E3EC85273}" srcId="{C0403484-0F2F-4297-9478-752B4EBF33EF}" destId="{53AA5FCC-BAA8-48FA-BD8E-CDE3F64379CF}" srcOrd="0" destOrd="0" parTransId="{D699393E-B42E-4B12-BD51-872E9B397674}" sibTransId="{DD8FB183-03AB-485B-A5C3-4888A725A11F}"/>
    <dgm:cxn modelId="{58269B3D-7027-4107-AE73-8B4894936596}" type="presOf" srcId="{53AA5FCC-BAA8-48FA-BD8E-CDE3F64379CF}" destId="{D7999C6A-00CA-4EE6-BE52-C901257D7927}" srcOrd="0" destOrd="0" presId="urn:microsoft.com/office/officeart/2016/7/layout/LinearBlockProcessNumbered"/>
    <dgm:cxn modelId="{DF06C960-87D4-48AE-9308-54A4F0E85FB5}" type="presOf" srcId="{DD8FB183-03AB-485B-A5C3-4888A725A11F}" destId="{2FA75C6C-B274-48B8-8901-9B9DFF89AB33}" srcOrd="0" destOrd="0" presId="urn:microsoft.com/office/officeart/2016/7/layout/LinearBlockProcessNumbered"/>
    <dgm:cxn modelId="{FC5D8864-ED62-4D73-90E0-32A20B35FAF8}" type="presOf" srcId="{05EF677D-828F-4273-A3F4-8C66DB0A866C}" destId="{89285634-7B37-4C27-BA64-ECF73ECA571B}" srcOrd="1" destOrd="0" presId="urn:microsoft.com/office/officeart/2016/7/layout/LinearBlockProcessNumbered"/>
    <dgm:cxn modelId="{EDEC507B-5ACC-4BB4-9933-BD172B5CAE85}" srcId="{C0403484-0F2F-4297-9478-752B4EBF33EF}" destId="{05EF677D-828F-4273-A3F4-8C66DB0A866C}" srcOrd="2" destOrd="0" parTransId="{DD1CBD3B-6A6A-407D-8A1C-5153990852C7}" sibTransId="{C9CA81ED-A70C-4A3A-B2CA-954878FA8972}"/>
    <dgm:cxn modelId="{B3EFF0B1-6A5A-47E5-9CAC-2FD2F8D04BAE}" type="presOf" srcId="{05EF677D-828F-4273-A3F4-8C66DB0A866C}" destId="{6091C718-2504-4CBD-8BCA-E491A4DC40D5}" srcOrd="0" destOrd="0" presId="urn:microsoft.com/office/officeart/2016/7/layout/LinearBlockProcessNumbered"/>
    <dgm:cxn modelId="{BE5E87CA-A091-482D-970B-E978D2D2591D}" type="presOf" srcId="{B3438D8A-FB66-4884-84B5-B103B98B4B3E}" destId="{8A7771C8-FFE4-4CA4-808D-D1918E984AEC}" srcOrd="0" destOrd="0" presId="urn:microsoft.com/office/officeart/2016/7/layout/LinearBlockProcessNumbered"/>
    <dgm:cxn modelId="{D00D58DC-CB66-44C8-83E8-420AFA0E7D67}" type="presOf" srcId="{C0403484-0F2F-4297-9478-752B4EBF33EF}" destId="{7A3C7EDA-F300-4586-A3C1-94292DD144EE}" srcOrd="0" destOrd="0" presId="urn:microsoft.com/office/officeart/2016/7/layout/LinearBlockProcessNumbered"/>
    <dgm:cxn modelId="{DB0D62DE-92ED-4C70-9A72-5B7D33A3BA09}" type="presOf" srcId="{9DCFCF28-11CE-46AF-9407-17D77986189A}" destId="{2F20BB75-4F4E-443D-8D1C-67A9C32E9F64}" srcOrd="0" destOrd="0" presId="urn:microsoft.com/office/officeart/2016/7/layout/LinearBlockProcessNumbered"/>
    <dgm:cxn modelId="{D010B0EC-842D-4A07-8523-69933048D797}" srcId="{C0403484-0F2F-4297-9478-752B4EBF33EF}" destId="{9DCFCF28-11CE-46AF-9407-17D77986189A}" srcOrd="1" destOrd="0" parTransId="{26CB3F04-883E-4A80-B995-1B5916DFC36F}" sibTransId="{B3438D8A-FB66-4884-84B5-B103B98B4B3E}"/>
    <dgm:cxn modelId="{2926530C-6168-466B-A32F-0393AD46D5A4}" type="presParOf" srcId="{7A3C7EDA-F300-4586-A3C1-94292DD144EE}" destId="{0A8B2CDB-12F3-405F-AB7A-3B3C8DEA5512}" srcOrd="0" destOrd="0" presId="urn:microsoft.com/office/officeart/2016/7/layout/LinearBlockProcessNumbered"/>
    <dgm:cxn modelId="{69A18C55-4CB0-4ABE-8AEE-7738B24F26E3}" type="presParOf" srcId="{0A8B2CDB-12F3-405F-AB7A-3B3C8DEA5512}" destId="{D7999C6A-00CA-4EE6-BE52-C901257D7927}" srcOrd="0" destOrd="0" presId="urn:microsoft.com/office/officeart/2016/7/layout/LinearBlockProcessNumbered"/>
    <dgm:cxn modelId="{5B148575-3354-43C2-8A3E-09442DA23CD3}" type="presParOf" srcId="{0A8B2CDB-12F3-405F-AB7A-3B3C8DEA5512}" destId="{2FA75C6C-B274-48B8-8901-9B9DFF89AB33}" srcOrd="1" destOrd="0" presId="urn:microsoft.com/office/officeart/2016/7/layout/LinearBlockProcessNumbered"/>
    <dgm:cxn modelId="{707E03B8-0E62-4EF3-959E-64FC666A4365}" type="presParOf" srcId="{0A8B2CDB-12F3-405F-AB7A-3B3C8DEA5512}" destId="{ED778BCE-44B7-4B74-B68A-376E4D232B2D}" srcOrd="2" destOrd="0" presId="urn:microsoft.com/office/officeart/2016/7/layout/LinearBlockProcessNumbered"/>
    <dgm:cxn modelId="{51F7B344-9360-4545-AE9E-B8779E6891D1}" type="presParOf" srcId="{7A3C7EDA-F300-4586-A3C1-94292DD144EE}" destId="{DA305B36-0530-4F7B-9C9B-9377AB9EF246}" srcOrd="1" destOrd="0" presId="urn:microsoft.com/office/officeart/2016/7/layout/LinearBlockProcessNumbered"/>
    <dgm:cxn modelId="{AE7FFE90-1366-4FBA-8C4D-597133DE423C}" type="presParOf" srcId="{7A3C7EDA-F300-4586-A3C1-94292DD144EE}" destId="{D4D43594-0D3B-41D8-9E5E-1A668273C6C8}" srcOrd="2" destOrd="0" presId="urn:microsoft.com/office/officeart/2016/7/layout/LinearBlockProcessNumbered"/>
    <dgm:cxn modelId="{EAA76834-8B7A-4E0E-AEBC-871A7D835938}" type="presParOf" srcId="{D4D43594-0D3B-41D8-9E5E-1A668273C6C8}" destId="{2F20BB75-4F4E-443D-8D1C-67A9C32E9F64}" srcOrd="0" destOrd="0" presId="urn:microsoft.com/office/officeart/2016/7/layout/LinearBlockProcessNumbered"/>
    <dgm:cxn modelId="{2FB30CD6-11D3-40FE-AE77-7D56FD3C25F5}" type="presParOf" srcId="{D4D43594-0D3B-41D8-9E5E-1A668273C6C8}" destId="{8A7771C8-FFE4-4CA4-808D-D1918E984AEC}" srcOrd="1" destOrd="0" presId="urn:microsoft.com/office/officeart/2016/7/layout/LinearBlockProcessNumbered"/>
    <dgm:cxn modelId="{8BB197A8-8A09-4582-A611-662F0EB164F1}" type="presParOf" srcId="{D4D43594-0D3B-41D8-9E5E-1A668273C6C8}" destId="{68D12CE3-DBF3-47F6-919F-5D83E60CE5C9}" srcOrd="2" destOrd="0" presId="urn:microsoft.com/office/officeart/2016/7/layout/LinearBlockProcessNumbered"/>
    <dgm:cxn modelId="{55F90398-716A-460D-AD39-BD0BF2E22388}" type="presParOf" srcId="{7A3C7EDA-F300-4586-A3C1-94292DD144EE}" destId="{6E3B839D-542A-4BD8-80F6-FE53C07F3973}" srcOrd="3" destOrd="0" presId="urn:microsoft.com/office/officeart/2016/7/layout/LinearBlockProcessNumbered"/>
    <dgm:cxn modelId="{C936B331-1498-46E6-B01A-09927575A45E}" type="presParOf" srcId="{7A3C7EDA-F300-4586-A3C1-94292DD144EE}" destId="{20992E1C-2814-4C53-B8BA-6C15924F365D}" srcOrd="4" destOrd="0" presId="urn:microsoft.com/office/officeart/2016/7/layout/LinearBlockProcessNumbered"/>
    <dgm:cxn modelId="{E363AE08-335C-4189-9ACA-DCCCE8760DC3}" type="presParOf" srcId="{20992E1C-2814-4C53-B8BA-6C15924F365D}" destId="{6091C718-2504-4CBD-8BCA-E491A4DC40D5}" srcOrd="0" destOrd="0" presId="urn:microsoft.com/office/officeart/2016/7/layout/LinearBlockProcessNumbered"/>
    <dgm:cxn modelId="{BCABF3D2-7786-486C-8F89-88AF40106159}" type="presParOf" srcId="{20992E1C-2814-4C53-B8BA-6C15924F365D}" destId="{C8AD6A80-1F09-4DDD-B70E-3E878CB1E286}" srcOrd="1" destOrd="0" presId="urn:microsoft.com/office/officeart/2016/7/layout/LinearBlockProcessNumbered"/>
    <dgm:cxn modelId="{8EAC9419-35A7-402C-89C4-7C99D2AC7BC6}" type="presParOf" srcId="{20992E1C-2814-4C53-B8BA-6C15924F365D}" destId="{89285634-7B37-4C27-BA64-ECF73ECA571B}"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99C6A-00CA-4EE6-BE52-C901257D7927}">
      <dsp:nvSpPr>
        <dsp:cNvPr id="0" name=""/>
        <dsp:cNvSpPr/>
      </dsp:nvSpPr>
      <dsp:spPr>
        <a:xfrm>
          <a:off x="821" y="80923"/>
          <a:ext cx="3327201" cy="399264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889000">
            <a:lnSpc>
              <a:spcPct val="90000"/>
            </a:lnSpc>
            <a:spcBef>
              <a:spcPct val="0"/>
            </a:spcBef>
            <a:spcAft>
              <a:spcPct val="35000"/>
            </a:spcAft>
            <a:buNone/>
          </a:pPr>
          <a:r>
            <a:rPr lang="en-US" sz="2000" kern="1200" dirty="0"/>
            <a:t>Listening </a:t>
          </a:r>
        </a:p>
      </dsp:txBody>
      <dsp:txXfrm>
        <a:off x="821" y="1677979"/>
        <a:ext cx="3327201" cy="2395585"/>
      </dsp:txXfrm>
    </dsp:sp>
    <dsp:sp modelId="{2FA75C6C-B274-48B8-8901-9B9DFF89AB33}">
      <dsp:nvSpPr>
        <dsp:cNvPr id="0" name=""/>
        <dsp:cNvSpPr/>
      </dsp:nvSpPr>
      <dsp:spPr>
        <a:xfrm>
          <a:off x="821" y="80923"/>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21" y="80923"/>
        <a:ext cx="3327201" cy="1597056"/>
      </dsp:txXfrm>
    </dsp:sp>
    <dsp:sp modelId="{2F20BB75-4F4E-443D-8D1C-67A9C32E9F64}">
      <dsp:nvSpPr>
        <dsp:cNvPr id="0" name=""/>
        <dsp:cNvSpPr/>
      </dsp:nvSpPr>
      <dsp:spPr>
        <a:xfrm>
          <a:off x="3594199" y="80923"/>
          <a:ext cx="3327201" cy="3992641"/>
        </a:xfrm>
        <a:prstGeom prst="rect">
          <a:avLst/>
        </a:prstGeom>
        <a:solidFill>
          <a:schemeClr val="accent2">
            <a:hueOff val="-638687"/>
            <a:satOff val="1755"/>
            <a:lumOff val="1176"/>
            <a:alphaOff val="0"/>
          </a:schemeClr>
        </a:solidFill>
        <a:ln w="12700" cap="flat" cmpd="sng" algn="ctr">
          <a:solidFill>
            <a:schemeClr val="accent2">
              <a:hueOff val="-638687"/>
              <a:satOff val="1755"/>
              <a:lumOff val="11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889000">
            <a:lnSpc>
              <a:spcPct val="90000"/>
            </a:lnSpc>
            <a:spcBef>
              <a:spcPct val="0"/>
            </a:spcBef>
            <a:spcAft>
              <a:spcPct val="35000"/>
            </a:spcAft>
            <a:buNone/>
          </a:pPr>
          <a:r>
            <a:rPr lang="en-US" sz="2000" kern="1200" dirty="0" err="1"/>
            <a:t>Mentors?Apprenticeship</a:t>
          </a:r>
          <a:endParaRPr lang="en-US" sz="2000" kern="1200" dirty="0"/>
        </a:p>
      </dsp:txBody>
      <dsp:txXfrm>
        <a:off x="3594199" y="1677979"/>
        <a:ext cx="3327201" cy="2395585"/>
      </dsp:txXfrm>
    </dsp:sp>
    <dsp:sp modelId="{8A7771C8-FFE4-4CA4-808D-D1918E984AEC}">
      <dsp:nvSpPr>
        <dsp:cNvPr id="0" name=""/>
        <dsp:cNvSpPr/>
      </dsp:nvSpPr>
      <dsp:spPr>
        <a:xfrm>
          <a:off x="3594199" y="80923"/>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594199" y="80923"/>
        <a:ext cx="3327201" cy="1597056"/>
      </dsp:txXfrm>
    </dsp:sp>
    <dsp:sp modelId="{6091C718-2504-4CBD-8BCA-E491A4DC40D5}">
      <dsp:nvSpPr>
        <dsp:cNvPr id="0" name=""/>
        <dsp:cNvSpPr/>
      </dsp:nvSpPr>
      <dsp:spPr>
        <a:xfrm>
          <a:off x="7187576" y="80923"/>
          <a:ext cx="3327201" cy="3992641"/>
        </a:xfrm>
        <a:prstGeom prst="rect">
          <a:avLst/>
        </a:prstGeom>
        <a:solidFill>
          <a:schemeClr val="accent2">
            <a:hueOff val="-1277375"/>
            <a:satOff val="3509"/>
            <a:lumOff val="2352"/>
            <a:alphaOff val="0"/>
          </a:schemeClr>
        </a:solidFill>
        <a:ln w="12700" cap="flat" cmpd="sng" algn="ctr">
          <a:solidFill>
            <a:schemeClr val="accent2">
              <a:hueOff val="-1277375"/>
              <a:satOff val="3509"/>
              <a:lumOff val="23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889000">
            <a:lnSpc>
              <a:spcPct val="90000"/>
            </a:lnSpc>
            <a:spcBef>
              <a:spcPct val="0"/>
            </a:spcBef>
            <a:spcAft>
              <a:spcPct val="35000"/>
            </a:spcAft>
            <a:buNone/>
          </a:pPr>
          <a:r>
            <a:rPr lang="en-US" sz="2000" kern="1200" dirty="0"/>
            <a:t>Culture/"Learning the Lingo"</a:t>
          </a:r>
        </a:p>
      </dsp:txBody>
      <dsp:txXfrm>
        <a:off x="7187576" y="1677979"/>
        <a:ext cx="3327201" cy="2395585"/>
      </dsp:txXfrm>
    </dsp:sp>
    <dsp:sp modelId="{C8AD6A80-1F09-4DDD-B70E-3E878CB1E286}">
      <dsp:nvSpPr>
        <dsp:cNvPr id="0" name=""/>
        <dsp:cNvSpPr/>
      </dsp:nvSpPr>
      <dsp:spPr>
        <a:xfrm>
          <a:off x="7187576" y="80923"/>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187576" y="80923"/>
        <a:ext cx="3327201" cy="1597056"/>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8A33C4-B0E4-EC47-AD8F-BC1C5DE862E1}" type="datetimeFigureOut">
              <a:rPr lang="en-US" smtClean="0"/>
              <a:t>2/21/19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65F265-A1F5-E845-916C-E2146B943DE3}" type="slidenum">
              <a:rPr lang="en-US" smtClean="0"/>
              <a:t>‹#›</a:t>
            </a:fld>
            <a:endParaRPr lang="en-US"/>
          </a:p>
        </p:txBody>
      </p:sp>
    </p:spTree>
    <p:extLst>
      <p:ext uri="{BB962C8B-B14F-4D97-AF65-F5344CB8AC3E}">
        <p14:creationId xmlns:p14="http://schemas.microsoft.com/office/powerpoint/2010/main" val="1124919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wanted to arrange the room as a jazz club would</a:t>
            </a:r>
            <a:r>
              <a:rPr lang="en-US" baseline="0" dirty="0"/>
              <a:t> be after all you are attending a </a:t>
            </a:r>
            <a:r>
              <a:rPr lang="en-US" baseline="0" dirty="0" err="1"/>
              <a:t>peformance</a:t>
            </a:r>
            <a:r>
              <a:rPr lang="en-US" baseline="0" dirty="0"/>
              <a:t> this morning.  Set list </a:t>
            </a:r>
            <a:r>
              <a:rPr lang="mr-IN" baseline="0" dirty="0"/>
              <a:t>–</a:t>
            </a:r>
            <a:r>
              <a:rPr lang="en-US" baseline="0" dirty="0"/>
              <a:t> improvisation.  Evolution of an artist as researcher.</a:t>
            </a:r>
            <a:endParaRPr lang="en-US" dirty="0"/>
          </a:p>
        </p:txBody>
      </p:sp>
      <p:sp>
        <p:nvSpPr>
          <p:cNvPr id="4" name="Slide Number Placeholder 3"/>
          <p:cNvSpPr>
            <a:spLocks noGrp="1"/>
          </p:cNvSpPr>
          <p:nvPr>
            <p:ph type="sldNum" sz="quarter" idx="10"/>
          </p:nvPr>
        </p:nvSpPr>
        <p:spPr/>
        <p:txBody>
          <a:bodyPr/>
          <a:lstStyle/>
          <a:p>
            <a:fld id="{B665F265-A1F5-E845-916C-E2146B943DE3}" type="slidenum">
              <a:rPr lang="en-US" smtClean="0"/>
              <a:t>1</a:t>
            </a:fld>
            <a:endParaRPr lang="en-US"/>
          </a:p>
        </p:txBody>
      </p:sp>
    </p:spTree>
    <p:extLst>
      <p:ext uri="{BB962C8B-B14F-4D97-AF65-F5344CB8AC3E}">
        <p14:creationId xmlns:p14="http://schemas.microsoft.com/office/powerpoint/2010/main" val="375163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Music </a:t>
            </a:r>
            <a:r>
              <a:rPr lang="mr-IN" dirty="0"/>
              <a:t>–</a:t>
            </a:r>
            <a:r>
              <a:rPr lang="en-US" dirty="0"/>
              <a:t> rom Essentially Ellington  - Stay On It Tadd Cameron/Dizzy</a:t>
            </a:r>
            <a:r>
              <a:rPr lang="en-US" baseline="0" dirty="0"/>
              <a:t> Gillespie </a:t>
            </a:r>
            <a:r>
              <a:rPr lang="mr-IN" baseline="0" dirty="0"/>
              <a:t>–</a:t>
            </a:r>
            <a:r>
              <a:rPr lang="en-US" baseline="0" dirty="0"/>
              <a:t> recorded by Basie 1946.  Form of the piece based on Rhythm changes </a:t>
            </a:r>
            <a:r>
              <a:rPr lang="mr-IN" baseline="0" dirty="0"/>
              <a:t>–</a:t>
            </a:r>
            <a:r>
              <a:rPr lang="en-US" baseline="0" dirty="0"/>
              <a:t> ensemble head </a:t>
            </a:r>
            <a:r>
              <a:rPr lang="mr-IN" baseline="0" dirty="0"/>
              <a:t>–</a:t>
            </a:r>
            <a:r>
              <a:rPr lang="en-US" baseline="0" dirty="0"/>
              <a:t> solo choruses.  Tag ending.  Pretest </a:t>
            </a:r>
            <a:r>
              <a:rPr lang="mr-IN" baseline="0" dirty="0"/>
              <a:t>–</a:t>
            </a:r>
            <a:r>
              <a:rPr lang="en-US" baseline="0" dirty="0"/>
              <a:t> posttest recordings</a:t>
            </a:r>
          </a:p>
          <a:p>
            <a:r>
              <a:rPr lang="en-US" baseline="0" dirty="0"/>
              <a:t>Had judges do </a:t>
            </a:r>
            <a:r>
              <a:rPr lang="en-US" baseline="0" dirty="0" err="1"/>
              <a:t>dfferent</a:t>
            </a:r>
            <a:r>
              <a:rPr lang="en-US" baseline="0" dirty="0"/>
              <a:t> aspects.</a:t>
            </a:r>
          </a:p>
          <a:p>
            <a:r>
              <a:rPr lang="en-US" baseline="0" dirty="0"/>
              <a:t>Technical facility, </a:t>
            </a:r>
            <a:r>
              <a:rPr lang="en-US" baseline="0" dirty="0" err="1"/>
              <a:t>Rhytmic</a:t>
            </a:r>
            <a:r>
              <a:rPr lang="en-US" baseline="0" dirty="0"/>
              <a:t> feel sense of time, harmonic </a:t>
            </a:r>
            <a:r>
              <a:rPr lang="en-US" baseline="0" dirty="0" err="1"/>
              <a:t>awarness</a:t>
            </a:r>
            <a:r>
              <a:rPr lang="en-US" baseline="0" dirty="0"/>
              <a:t> creativity style expressiveness interaction</a:t>
            </a:r>
          </a:p>
          <a:p>
            <a:r>
              <a:rPr lang="en-US" baseline="0" dirty="0" err="1"/>
              <a:t>Blance</a:t>
            </a:r>
            <a:r>
              <a:rPr lang="en-US" baseline="0" dirty="0"/>
              <a:t>/tone/blend, interp. Intonation, rhythm, precision, </a:t>
            </a:r>
            <a:r>
              <a:rPr lang="en-US" baseline="0" dirty="0" err="1"/>
              <a:t>improv</a:t>
            </a:r>
            <a:r>
              <a:rPr lang="en-US" baseline="0" dirty="0"/>
              <a:t>.</a:t>
            </a:r>
          </a:p>
          <a:p>
            <a:r>
              <a:rPr lang="en-US" baseline="0" dirty="0"/>
              <a:t>Pilot test  </a:t>
            </a:r>
            <a:r>
              <a:rPr lang="en-US" baseline="0" dirty="0" err="1"/>
              <a:t>Intraclass</a:t>
            </a:r>
            <a:r>
              <a:rPr lang="en-US" baseline="0" dirty="0"/>
              <a:t> correlation coefficient </a:t>
            </a:r>
            <a:r>
              <a:rPr lang="mr-IN" baseline="0" dirty="0"/>
              <a:t>–</a:t>
            </a:r>
            <a:r>
              <a:rPr lang="en-US" baseline="0" dirty="0"/>
              <a:t> greater than .98</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665F265-A1F5-E845-916C-E2146B943DE3}" type="slidenum">
              <a:rPr lang="en-US" smtClean="0"/>
              <a:t>13</a:t>
            </a:fld>
            <a:endParaRPr lang="en-US"/>
          </a:p>
        </p:txBody>
      </p:sp>
    </p:spTree>
    <p:extLst>
      <p:ext uri="{BB962C8B-B14F-4D97-AF65-F5344CB8AC3E}">
        <p14:creationId xmlns:p14="http://schemas.microsoft.com/office/powerpoint/2010/main" val="1100201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Cronbach’s alpha was used to determine the internal reliability of the instruments used to measure jazz performance achievement, JEPA and jazz improvisation achievement, JIPM. The Cronbach alpha coefficient for the JEPA was .98.  The Cronbach alpha coefficient for the JIPM was also .98 suggesting a strong internal consistency for both measures.  The testing of reliability of the SJABS produced a reasonably strong coefficient of .63 with two items being reverse order suggesting a weaker yet reliable internal consistency.</a:t>
            </a:r>
            <a:r>
              <a:rPr lang="en-US" dirty="0">
                <a:effectLst/>
              </a:rPr>
              <a:t> </a:t>
            </a:r>
          </a:p>
          <a:p>
            <a:r>
              <a:rPr lang="en-US" sz="1200" kern="1200" dirty="0" err="1">
                <a:solidFill>
                  <a:schemeClr val="tx1"/>
                </a:solidFill>
                <a:effectLst/>
                <a:latin typeface="+mn-lt"/>
                <a:ea typeface="+mn-ea"/>
                <a:cs typeface="+mn-cs"/>
              </a:rPr>
              <a:t>Interjudge</a:t>
            </a:r>
            <a:r>
              <a:rPr lang="en-US" sz="1200" kern="1200" dirty="0">
                <a:solidFill>
                  <a:schemeClr val="tx1"/>
                </a:solidFill>
                <a:effectLst/>
                <a:latin typeface="+mn-lt"/>
                <a:ea typeface="+mn-ea"/>
                <a:cs typeface="+mn-cs"/>
              </a:rPr>
              <a:t> reliability was calculated using an </a:t>
            </a:r>
            <a:r>
              <a:rPr lang="en-US" sz="1200" kern="1200" dirty="0" err="1">
                <a:solidFill>
                  <a:schemeClr val="tx1"/>
                </a:solidFill>
                <a:effectLst/>
                <a:latin typeface="+mn-lt"/>
                <a:ea typeface="+mn-ea"/>
                <a:cs typeface="+mn-cs"/>
              </a:rPr>
              <a:t>intraclass</a:t>
            </a:r>
            <a:r>
              <a:rPr lang="en-US" sz="1200" kern="1200" dirty="0">
                <a:solidFill>
                  <a:schemeClr val="tx1"/>
                </a:solidFill>
                <a:effectLst/>
                <a:latin typeface="+mn-lt"/>
                <a:ea typeface="+mn-ea"/>
                <a:cs typeface="+mn-cs"/>
              </a:rPr>
              <a:t> correlation coefficient (ICC). resulted in strong agreement among all three judges with a composite score coefficient of .93 in the JEPA and a composite score coefficient of .87 in the JIPM</a:t>
            </a:r>
            <a:r>
              <a:rPr lang="en-US" dirty="0">
                <a:effectLst/>
              </a:rPr>
              <a:t> </a:t>
            </a:r>
            <a:endParaRPr lang="en-US" dirty="0"/>
          </a:p>
        </p:txBody>
      </p:sp>
      <p:sp>
        <p:nvSpPr>
          <p:cNvPr id="4" name="Slide Number Placeholder 3"/>
          <p:cNvSpPr>
            <a:spLocks noGrp="1"/>
          </p:cNvSpPr>
          <p:nvPr>
            <p:ph type="sldNum" sz="quarter" idx="10"/>
          </p:nvPr>
        </p:nvSpPr>
        <p:spPr/>
        <p:txBody>
          <a:bodyPr/>
          <a:lstStyle/>
          <a:p>
            <a:fld id="{B665F265-A1F5-E845-916C-E2146B943DE3}" type="slidenum">
              <a:rPr lang="en-US" smtClean="0"/>
              <a:t>16</a:t>
            </a:fld>
            <a:endParaRPr lang="en-US"/>
          </a:p>
        </p:txBody>
      </p:sp>
    </p:spTree>
    <p:extLst>
      <p:ext uri="{BB962C8B-B14F-4D97-AF65-F5344CB8AC3E}">
        <p14:creationId xmlns:p14="http://schemas.microsoft.com/office/powerpoint/2010/main" val="1737551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Results indicated a statistically significant finding for pedagogical approach [F (132) = 5.22,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 .029, eta</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=.144] as</a:t>
            </a:r>
            <a:r>
              <a:rPr lang="en-US" sz="1200" kern="1200" baseline="0" dirty="0">
                <a:solidFill>
                  <a:schemeClr val="tx1"/>
                </a:solidFill>
                <a:effectLst/>
                <a:latin typeface="+mn-lt"/>
                <a:ea typeface="+mn-ea"/>
                <a:cs typeface="+mn-cs"/>
              </a:rPr>
              <a:t> an effect</a:t>
            </a:r>
            <a:r>
              <a:rPr lang="en-US" sz="1200" kern="1200" dirty="0">
                <a:solidFill>
                  <a:schemeClr val="tx1"/>
                </a:solidFill>
                <a:effectLst/>
                <a:latin typeface="+mn-lt"/>
                <a:ea typeface="+mn-ea"/>
                <a:cs typeface="+mn-cs"/>
              </a:rPr>
              <a:t> on improvisation achievement. A paired sample </a:t>
            </a:r>
            <a:r>
              <a:rPr lang="en-US" sz="1200" i="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 test compared mean gain scores (posttest score means minus pretest score means) by pedagogical approach and showed a statistically significant difference between the theoretical-based approach (TBA) gain (</a:t>
            </a:r>
            <a:r>
              <a:rPr lang="en-US" sz="1200" i="1"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 5.36, </a:t>
            </a:r>
            <a:r>
              <a:rPr lang="en-US" sz="1200" i="1" kern="1200" dirty="0">
                <a:solidFill>
                  <a:schemeClr val="tx1"/>
                </a:solidFill>
                <a:effectLst/>
                <a:latin typeface="+mn-lt"/>
                <a:ea typeface="+mn-ea"/>
                <a:cs typeface="+mn-cs"/>
              </a:rPr>
              <a:t>SD</a:t>
            </a:r>
            <a:r>
              <a:rPr lang="en-US" sz="1200" kern="1200" dirty="0">
                <a:solidFill>
                  <a:schemeClr val="tx1"/>
                </a:solidFill>
                <a:effectLst/>
                <a:latin typeface="+mn-lt"/>
                <a:ea typeface="+mn-ea"/>
                <a:cs typeface="+mn-cs"/>
              </a:rPr>
              <a:t>=1.18) and the practice-based approach (PBA) gain (</a:t>
            </a:r>
            <a:r>
              <a:rPr lang="en-US" sz="1200" i="1"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 9.86, </a:t>
            </a:r>
            <a:r>
              <a:rPr lang="en-US" sz="1200" i="1" kern="1200" dirty="0">
                <a:solidFill>
                  <a:schemeClr val="tx1"/>
                </a:solidFill>
                <a:effectLst/>
                <a:latin typeface="+mn-lt"/>
                <a:ea typeface="+mn-ea"/>
                <a:cs typeface="+mn-cs"/>
              </a:rPr>
              <a:t>SD</a:t>
            </a:r>
            <a:r>
              <a:rPr lang="en-US" sz="1200" kern="1200" dirty="0">
                <a:solidFill>
                  <a:schemeClr val="tx1"/>
                </a:solidFill>
                <a:effectLst/>
                <a:latin typeface="+mn-lt"/>
                <a:ea typeface="+mn-ea"/>
                <a:cs typeface="+mn-cs"/>
              </a:rPr>
              <a:t>=.99) conditions; </a:t>
            </a:r>
            <a:r>
              <a:rPr lang="en-US" sz="1200" i="1" kern="1200" dirty="0">
                <a:solidFill>
                  <a:schemeClr val="tx1"/>
                </a:solidFill>
                <a:effectLst/>
                <a:latin typeface="+mn-lt"/>
                <a:ea typeface="+mn-ea"/>
                <a:cs typeface="+mn-cs"/>
              </a:rPr>
              <a:t>t </a:t>
            </a:r>
            <a:r>
              <a:rPr lang="en-US" sz="1200" kern="1200" dirty="0">
                <a:solidFill>
                  <a:schemeClr val="tx1"/>
                </a:solidFill>
                <a:effectLst/>
                <a:latin typeface="+mn-lt"/>
                <a:ea typeface="+mn-ea"/>
                <a:cs typeface="+mn-cs"/>
              </a:rPr>
              <a:t>(32) = -2.88, </a:t>
            </a:r>
            <a:r>
              <a:rPr lang="en-US" sz="1200" i="1" kern="1200" dirty="0">
                <a:solidFill>
                  <a:schemeClr val="tx1"/>
                </a:solidFill>
                <a:effectLst/>
                <a:latin typeface="+mn-lt"/>
                <a:ea typeface="+mn-ea"/>
                <a:cs typeface="+mn-cs"/>
              </a:rPr>
              <a:t>p </a:t>
            </a:r>
            <a:r>
              <a:rPr lang="en-US" sz="1200" kern="1200" dirty="0">
                <a:solidFill>
                  <a:schemeClr val="tx1"/>
                </a:solidFill>
                <a:effectLst/>
                <a:latin typeface="+mn-lt"/>
                <a:ea typeface="+mn-ea"/>
                <a:cs typeface="+mn-cs"/>
              </a:rPr>
              <a:t>= .007.  Effect size was calculated at .144 which means that 14% of the improvement in improvisation achievement can be attributed to the PBA</a:t>
            </a:r>
            <a:r>
              <a:rPr lang="en-US" dirty="0">
                <a:effectLst/>
              </a:rPr>
              <a:t> </a:t>
            </a:r>
            <a:endParaRPr lang="en-US" dirty="0"/>
          </a:p>
        </p:txBody>
      </p:sp>
      <p:sp>
        <p:nvSpPr>
          <p:cNvPr id="4" name="Slide Number Placeholder 3"/>
          <p:cNvSpPr>
            <a:spLocks noGrp="1"/>
          </p:cNvSpPr>
          <p:nvPr>
            <p:ph type="sldNum" sz="quarter" idx="10"/>
          </p:nvPr>
        </p:nvSpPr>
        <p:spPr/>
        <p:txBody>
          <a:bodyPr/>
          <a:lstStyle/>
          <a:p>
            <a:fld id="{B665F265-A1F5-E845-916C-E2146B943DE3}" type="slidenum">
              <a:rPr lang="en-US" smtClean="0"/>
              <a:t>17</a:t>
            </a:fld>
            <a:endParaRPr lang="en-US"/>
          </a:p>
        </p:txBody>
      </p:sp>
    </p:spTree>
    <p:extLst>
      <p:ext uri="{BB962C8B-B14F-4D97-AF65-F5344CB8AC3E}">
        <p14:creationId xmlns:p14="http://schemas.microsoft.com/office/powerpoint/2010/main" val="1561286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err="1"/>
              <a:t>Ttest</a:t>
            </a:r>
            <a:r>
              <a:rPr lang="en-US" i="1" baseline="0" dirty="0"/>
              <a:t> were used to compare the responses from the approach groups pertaining to usefulness o the approaches.  Results indicated no significant difference between the </a:t>
            </a:r>
            <a:r>
              <a:rPr lang="en-US" i="1" baseline="0" dirty="0" err="1"/>
              <a:t>approahcs</a:t>
            </a:r>
            <a:r>
              <a:rPr lang="en-US" i="1" baseline="0" dirty="0"/>
              <a:t>’ soloist on how useful the approach was   </a:t>
            </a:r>
            <a:r>
              <a:rPr lang="en-US" i="1" baseline="0" dirty="0" err="1"/>
              <a:t>Btoh</a:t>
            </a:r>
            <a:r>
              <a:rPr lang="en-US" i="1" baseline="0" dirty="0"/>
              <a:t> groups felt they improved with the approach.  For performance while both </a:t>
            </a:r>
            <a:r>
              <a:rPr lang="en-US" i="1" baseline="0" dirty="0" err="1"/>
              <a:t>froups</a:t>
            </a:r>
            <a:r>
              <a:rPr lang="en-US" i="1" baseline="0" dirty="0"/>
              <a:t> felt they improved through their </a:t>
            </a:r>
            <a:r>
              <a:rPr lang="en-US" i="1" baseline="0" dirty="0" err="1"/>
              <a:t>perofrmance</a:t>
            </a:r>
            <a:r>
              <a:rPr lang="en-US" i="1" baseline="0" dirty="0"/>
              <a:t> the practice based group felt significantly stronger that the </a:t>
            </a:r>
            <a:r>
              <a:rPr lang="en-US" i="1" baseline="0" dirty="0" err="1"/>
              <a:t>paproahc</a:t>
            </a:r>
            <a:r>
              <a:rPr lang="en-US" i="1" baseline="0" dirty="0"/>
              <a:t> improved their performance.  </a:t>
            </a:r>
            <a:r>
              <a:rPr lang="en-US" dirty="0"/>
              <a:t> </a:t>
            </a:r>
            <a:r>
              <a:rPr lang="en-US" i="1" dirty="0"/>
              <a:t> </a:t>
            </a:r>
            <a:endParaRPr lang="en-US" dirty="0"/>
          </a:p>
        </p:txBody>
      </p:sp>
      <p:sp>
        <p:nvSpPr>
          <p:cNvPr id="4" name="Slide Number Placeholder 3"/>
          <p:cNvSpPr>
            <a:spLocks noGrp="1"/>
          </p:cNvSpPr>
          <p:nvPr>
            <p:ph type="sldNum" sz="quarter" idx="10"/>
          </p:nvPr>
        </p:nvSpPr>
        <p:spPr/>
        <p:txBody>
          <a:bodyPr/>
          <a:lstStyle/>
          <a:p>
            <a:fld id="{B665F265-A1F5-E845-916C-E2146B943DE3}" type="slidenum">
              <a:rPr lang="en-US" smtClean="0"/>
              <a:t>18</a:t>
            </a:fld>
            <a:endParaRPr lang="en-US"/>
          </a:p>
        </p:txBody>
      </p:sp>
    </p:spTree>
    <p:extLst>
      <p:ext uri="{BB962C8B-B14F-4D97-AF65-F5344CB8AC3E}">
        <p14:creationId xmlns:p14="http://schemas.microsoft.com/office/powerpoint/2010/main" val="1124546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paired sample t test was </a:t>
            </a:r>
            <a:r>
              <a:rPr lang="en-US" dirty="0" err="1"/>
              <a:t>peformed</a:t>
            </a:r>
            <a:r>
              <a:rPr lang="en-US" dirty="0"/>
              <a:t> to compare responses to questions pertaining to </a:t>
            </a:r>
            <a:r>
              <a:rPr lang="en-US" dirty="0" err="1"/>
              <a:t>indidivuality</a:t>
            </a:r>
            <a:r>
              <a:rPr lang="en-US" dirty="0"/>
              <a:t> of expression.  The categories of</a:t>
            </a:r>
            <a:r>
              <a:rPr lang="en-US" baseline="0" dirty="0"/>
              <a:t> establishing </a:t>
            </a:r>
            <a:r>
              <a:rPr lang="en-US" baseline="0" dirty="0" err="1"/>
              <a:t>indivdiual</a:t>
            </a:r>
            <a:r>
              <a:rPr lang="en-US" baseline="0" dirty="0"/>
              <a:t> unique personal sound,  personal expression and importance of personality </a:t>
            </a:r>
            <a:r>
              <a:rPr lang="en-US" baseline="0" dirty="0" err="1"/>
              <a:t>oin</a:t>
            </a:r>
            <a:r>
              <a:rPr lang="en-US" baseline="0" dirty="0"/>
              <a:t> music solos was found to be </a:t>
            </a:r>
            <a:r>
              <a:rPr lang="en-US" baseline="0" dirty="0" err="1"/>
              <a:t>sifnigicantly</a:t>
            </a:r>
            <a:r>
              <a:rPr lang="en-US" baseline="0" dirty="0"/>
              <a:t> stronger in the PBA group as compared to the TBA group.  No significant difference was found between the groups regarding </a:t>
            </a:r>
            <a:r>
              <a:rPr lang="en-US" baseline="0" dirty="0" err="1"/>
              <a:t>recogniition</a:t>
            </a:r>
            <a:r>
              <a:rPr lang="en-US" baseline="0" dirty="0"/>
              <a:t> of personal expression.</a:t>
            </a:r>
            <a:endParaRPr lang="en-US" dirty="0"/>
          </a:p>
        </p:txBody>
      </p:sp>
      <p:sp>
        <p:nvSpPr>
          <p:cNvPr id="4" name="Slide Number Placeholder 3"/>
          <p:cNvSpPr>
            <a:spLocks noGrp="1"/>
          </p:cNvSpPr>
          <p:nvPr>
            <p:ph type="sldNum" sz="quarter" idx="10"/>
          </p:nvPr>
        </p:nvSpPr>
        <p:spPr/>
        <p:txBody>
          <a:bodyPr/>
          <a:lstStyle/>
          <a:p>
            <a:fld id="{B665F265-A1F5-E845-916C-E2146B943DE3}" type="slidenum">
              <a:rPr lang="en-US" smtClean="0"/>
              <a:t>19</a:t>
            </a:fld>
            <a:endParaRPr lang="en-US"/>
          </a:p>
        </p:txBody>
      </p:sp>
    </p:spTree>
    <p:extLst>
      <p:ext uri="{BB962C8B-B14F-4D97-AF65-F5344CB8AC3E}">
        <p14:creationId xmlns:p14="http://schemas.microsoft.com/office/powerpoint/2010/main" val="2065634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Respect of the contributions of racial and ethnic groups was significantly stronger in the practice based group however there were</a:t>
            </a:r>
            <a:r>
              <a:rPr lang="en-US" baseline="0" dirty="0"/>
              <a:t> no </a:t>
            </a:r>
            <a:r>
              <a:rPr lang="en-US" baseline="0" dirty="0" err="1"/>
              <a:t>differenc</a:t>
            </a:r>
            <a:r>
              <a:rPr lang="en-US" baseline="0" dirty="0"/>
              <a:t> in the </a:t>
            </a:r>
            <a:r>
              <a:rPr lang="en-US" baseline="0" dirty="0" err="1"/>
              <a:t>attitudesof</a:t>
            </a:r>
            <a:r>
              <a:rPr lang="en-US" baseline="0" dirty="0"/>
              <a:t>   PBA participants </a:t>
            </a:r>
            <a:r>
              <a:rPr lang="en-US" baseline="0" dirty="0" err="1"/>
              <a:t>indidcated</a:t>
            </a:r>
            <a:r>
              <a:rPr lang="en-US" baseline="0" dirty="0"/>
              <a:t> as a result of the study they were significantly more likely to listen to jazz outside of school .</a:t>
            </a:r>
            <a:endParaRPr lang="en-US" dirty="0"/>
          </a:p>
        </p:txBody>
      </p:sp>
      <p:sp>
        <p:nvSpPr>
          <p:cNvPr id="4" name="Slide Number Placeholder 3"/>
          <p:cNvSpPr>
            <a:spLocks noGrp="1"/>
          </p:cNvSpPr>
          <p:nvPr>
            <p:ph type="sldNum" sz="quarter" idx="10"/>
          </p:nvPr>
        </p:nvSpPr>
        <p:spPr/>
        <p:txBody>
          <a:bodyPr/>
          <a:lstStyle/>
          <a:p>
            <a:fld id="{B665F265-A1F5-E845-916C-E2146B943DE3}" type="slidenum">
              <a:rPr lang="en-US" smtClean="0"/>
              <a:t>20</a:t>
            </a:fld>
            <a:endParaRPr lang="en-US"/>
          </a:p>
        </p:txBody>
      </p:sp>
    </p:spTree>
    <p:extLst>
      <p:ext uri="{BB962C8B-B14F-4D97-AF65-F5344CB8AC3E}">
        <p14:creationId xmlns:p14="http://schemas.microsoft.com/office/powerpoint/2010/main" val="485490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a:t>
            </a:r>
            <a:r>
              <a:rPr lang="en-US" baseline="0" dirty="0"/>
              <a:t> quote pertains to the focus provided by the </a:t>
            </a:r>
            <a:r>
              <a:rPr lang="en-US" baseline="0" dirty="0" err="1"/>
              <a:t>tutti</a:t>
            </a:r>
            <a:r>
              <a:rPr lang="en-US" baseline="0" dirty="0"/>
              <a:t> player app as compared just to playing videos off of </a:t>
            </a:r>
            <a:r>
              <a:rPr lang="en-US" baseline="0" dirty="0" err="1"/>
              <a:t>youtube</a:t>
            </a:r>
            <a:r>
              <a:rPr lang="en-US" baseline="0" dirty="0"/>
              <a:t>  The </a:t>
            </a:r>
            <a:r>
              <a:rPr lang="en-US" baseline="0" dirty="0" err="1"/>
              <a:t>sedon</a:t>
            </a:r>
            <a:r>
              <a:rPr lang="en-US" baseline="0" dirty="0"/>
              <a:t> quote is an example of how students were empowered to initiate their own comprehension and application of styles and techniques observed </a:t>
            </a:r>
            <a:r>
              <a:rPr lang="en-US" baseline="0" dirty="0" err="1"/>
              <a:t>throught</a:t>
            </a:r>
            <a:r>
              <a:rPr lang="en-US" baseline="0" dirty="0"/>
              <a:t> he </a:t>
            </a:r>
            <a:r>
              <a:rPr lang="en-US" baseline="0" dirty="0" err="1"/>
              <a:t>tuttiplyaer</a:t>
            </a:r>
            <a:r>
              <a:rPr lang="en-US" baseline="0" dirty="0"/>
              <a:t> app much like spending time with a mentor would do.</a:t>
            </a:r>
            <a:endParaRPr lang="en-US" dirty="0"/>
          </a:p>
        </p:txBody>
      </p:sp>
      <p:sp>
        <p:nvSpPr>
          <p:cNvPr id="4" name="Slide Number Placeholder 3"/>
          <p:cNvSpPr>
            <a:spLocks noGrp="1"/>
          </p:cNvSpPr>
          <p:nvPr>
            <p:ph type="sldNum" sz="quarter" idx="10"/>
          </p:nvPr>
        </p:nvSpPr>
        <p:spPr/>
        <p:txBody>
          <a:bodyPr/>
          <a:lstStyle/>
          <a:p>
            <a:fld id="{B665F265-A1F5-E845-916C-E2146B943DE3}" type="slidenum">
              <a:rPr lang="en-US" smtClean="0"/>
              <a:t>21</a:t>
            </a:fld>
            <a:endParaRPr lang="en-US"/>
          </a:p>
        </p:txBody>
      </p:sp>
    </p:spTree>
    <p:extLst>
      <p:ext uri="{BB962C8B-B14F-4D97-AF65-F5344CB8AC3E}">
        <p14:creationId xmlns:p14="http://schemas.microsoft.com/office/powerpoint/2010/main" val="1275445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results of the pretest and posttest gains in both the theoretical-based approach (TBA) and the practice-based approach participants (PBA) agree with previous studies that improvisation can be taught (Humphreys, May, &amp; Nelson, 1992, Madura, 1996). The results of the effectiveness of the practice-based approach and theoretical-based approach agree with previous studies’ findings that instruction in jazz improvisation is effective for jazz improvisation improvement (Bash, 1983; </a:t>
            </a:r>
            <a:r>
              <a:rPr lang="en-US" sz="1200" kern="1200" dirty="0" err="1">
                <a:solidFill>
                  <a:schemeClr val="tx1"/>
                </a:solidFill>
                <a:effectLst/>
                <a:latin typeface="+mn-lt"/>
                <a:ea typeface="+mn-ea"/>
                <a:cs typeface="+mn-cs"/>
              </a:rPr>
              <a:t>Heil</a:t>
            </a:r>
            <a:r>
              <a:rPr lang="en-US" sz="1200" kern="1200" dirty="0">
                <a:solidFill>
                  <a:schemeClr val="tx1"/>
                </a:solidFill>
                <a:effectLst/>
                <a:latin typeface="+mn-lt"/>
                <a:ea typeface="+mn-ea"/>
                <a:cs typeface="+mn-cs"/>
              </a:rPr>
              <a:t>, 2005; Laughlin, 2001; Watson, 2008).  The significant improvement shown by the practice-based versus the theoretical based approach also aligns with Bash’s findings that non-technical methods significantly improved students’ improvisation achievement compared to the specifically technical methods. The results of this study also concur with a growing body of literature (Bash, 1983; </a:t>
            </a:r>
            <a:r>
              <a:rPr lang="en-US" sz="1200" kern="1200" dirty="0" err="1">
                <a:solidFill>
                  <a:schemeClr val="tx1"/>
                </a:solidFill>
                <a:effectLst/>
                <a:latin typeface="+mn-lt"/>
                <a:ea typeface="+mn-ea"/>
                <a:cs typeface="+mn-cs"/>
              </a:rPr>
              <a:t>Ciorba</a:t>
            </a:r>
            <a:r>
              <a:rPr lang="en-US" sz="1200" kern="1200" dirty="0">
                <a:solidFill>
                  <a:schemeClr val="tx1"/>
                </a:solidFill>
                <a:effectLst/>
                <a:latin typeface="+mn-lt"/>
                <a:ea typeface="+mn-ea"/>
                <a:cs typeface="+mn-cs"/>
              </a:rPr>
              <a:t>, 2006; Davison, 2006; Flack, 2004: </a:t>
            </a:r>
            <a:r>
              <a:rPr lang="en-US" sz="1200" kern="1200" dirty="0" err="1">
                <a:solidFill>
                  <a:schemeClr val="tx1"/>
                </a:solidFill>
                <a:effectLst/>
                <a:latin typeface="+mn-lt"/>
                <a:ea typeface="+mn-ea"/>
                <a:cs typeface="+mn-cs"/>
              </a:rPr>
              <a:t>Heil</a:t>
            </a:r>
            <a:r>
              <a:rPr lang="en-US" sz="1200" kern="1200" dirty="0">
                <a:solidFill>
                  <a:schemeClr val="tx1"/>
                </a:solidFill>
                <a:effectLst/>
                <a:latin typeface="+mn-lt"/>
                <a:ea typeface="+mn-ea"/>
                <a:cs typeface="+mn-cs"/>
              </a:rPr>
              <a:t>, 2005; Laughlin, 2001; Madura, 1996; May, 2003; Watson, 2008) indicating the importance of aural skills when engaged in jazz improvisation activities. This study did not explore whether the aural skills were a predictor of jazz improvisation as was found in previous studies (Madura, 1996; May, 2003).</a:t>
            </a:r>
            <a:r>
              <a:rPr lang="en-US" dirty="0">
                <a:effectLst/>
              </a:rPr>
              <a:t>   Jazz </a:t>
            </a:r>
            <a:r>
              <a:rPr lang="en-US" dirty="0" err="1">
                <a:effectLst/>
              </a:rPr>
              <a:t>Perrmance</a:t>
            </a:r>
            <a:r>
              <a:rPr lang="en-US" dirty="0">
                <a:effectLst/>
              </a:rPr>
              <a:t> </a:t>
            </a:r>
            <a:r>
              <a:rPr lang="en-US" dirty="0" err="1">
                <a:effectLst/>
              </a:rPr>
              <a:t>achievment</a:t>
            </a:r>
            <a:r>
              <a:rPr lang="en-US" dirty="0">
                <a:effectLst/>
              </a:rPr>
              <a:t> agrees with modeling by</a:t>
            </a:r>
            <a:r>
              <a:rPr lang="en-US" baseline="0" dirty="0">
                <a:effectLst/>
              </a:rPr>
              <a:t> Davison, Hewitt</a:t>
            </a:r>
            <a:endParaRPr lang="en-US" dirty="0"/>
          </a:p>
        </p:txBody>
      </p:sp>
      <p:sp>
        <p:nvSpPr>
          <p:cNvPr id="4" name="Slide Number Placeholder 3"/>
          <p:cNvSpPr>
            <a:spLocks noGrp="1"/>
          </p:cNvSpPr>
          <p:nvPr>
            <p:ph type="sldNum" sz="quarter" idx="10"/>
          </p:nvPr>
        </p:nvSpPr>
        <p:spPr/>
        <p:txBody>
          <a:bodyPr/>
          <a:lstStyle/>
          <a:p>
            <a:fld id="{B665F265-A1F5-E845-916C-E2146B943DE3}" type="slidenum">
              <a:rPr lang="en-US" smtClean="0"/>
              <a:t>22</a:t>
            </a:fld>
            <a:endParaRPr lang="en-US"/>
          </a:p>
        </p:txBody>
      </p:sp>
    </p:spTree>
    <p:extLst>
      <p:ext uri="{BB962C8B-B14F-4D97-AF65-F5344CB8AC3E}">
        <p14:creationId xmlns:p14="http://schemas.microsoft.com/office/powerpoint/2010/main" val="1111332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t>
            </a:r>
            <a:r>
              <a:rPr lang="en-US" dirty="0" err="1"/>
              <a:t>distinguises</a:t>
            </a:r>
            <a:r>
              <a:rPr lang="en-US" dirty="0"/>
              <a:t> jazz as a unique form of</a:t>
            </a:r>
            <a:r>
              <a:rPr lang="en-US" baseline="0" dirty="0"/>
              <a:t> music and art.</a:t>
            </a:r>
          </a:p>
          <a:p>
            <a:endParaRPr lang="en-US" baseline="0" dirty="0"/>
          </a:p>
          <a:p>
            <a:r>
              <a:rPr lang="en-US" baseline="0" dirty="0"/>
              <a:t>Democratic as well a </a:t>
            </a:r>
            <a:r>
              <a:rPr lang="en-US" baseline="0" dirty="0" err="1"/>
              <a:t>prepresentative</a:t>
            </a:r>
            <a:r>
              <a:rPr lang="en-US" baseline="0" dirty="0"/>
              <a:t> of our country </a:t>
            </a:r>
            <a:r>
              <a:rPr lang="mr-IN" baseline="0" dirty="0"/>
              <a:t>–</a:t>
            </a:r>
            <a:r>
              <a:rPr lang="en-US" baseline="0" dirty="0"/>
              <a:t> all </a:t>
            </a:r>
            <a:r>
              <a:rPr lang="en-US" baseline="0" dirty="0" err="1"/>
              <a:t>differen</a:t>
            </a:r>
            <a:r>
              <a:rPr lang="en-US" baseline="0" dirty="0"/>
              <a:t> ethnic groups </a:t>
            </a:r>
            <a:r>
              <a:rPr lang="en-US" baseline="0" dirty="0" err="1"/>
              <a:t>combingin</a:t>
            </a:r>
            <a:r>
              <a:rPr lang="en-US" baseline="0" dirty="0"/>
              <a:t>.  </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665F265-A1F5-E845-916C-E2146B943DE3}" type="slidenum">
              <a:rPr lang="en-US" smtClean="0"/>
              <a:t>2</a:t>
            </a:fld>
            <a:endParaRPr lang="en-US"/>
          </a:p>
        </p:txBody>
      </p:sp>
    </p:spTree>
    <p:extLst>
      <p:ext uri="{BB962C8B-B14F-4D97-AF65-F5344CB8AC3E}">
        <p14:creationId xmlns:p14="http://schemas.microsoft.com/office/powerpoint/2010/main" val="1678870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Each year hundreds of high school jazz ensembles participate in jazz festivals and adjudications (Ellis, 2007).</a:t>
            </a:r>
          </a:p>
          <a:p>
            <a:r>
              <a:rPr lang="en-US" sz="1200" kern="1200" dirty="0">
                <a:solidFill>
                  <a:schemeClr val="tx1"/>
                </a:solidFill>
                <a:effectLst/>
                <a:latin typeface="+mn-lt"/>
                <a:ea typeface="+mn-ea"/>
                <a:cs typeface="+mn-cs"/>
              </a:rPr>
              <a:t>1.  A typical scenario encountered at these festivals is as follows:  The jazz band director counts off “ah one… ah three … ah one, two, three, four“,  and the band begins a 12-bar blues tune that has the audience nodding their heads and tapping their toes to the beat.  The band increases in intensity and volume as progresses, then a young tenor saxophone player nervously stands up and performs an improvised solo consisting of a litany of diatonic sequences and arpeggios based on the notes contained in the blues scale.  The solo sounds more like an excerpt out of Herbert Clarke’s technical studies for cornet method rather than an inspired spontaneous composition.  Parents from the school loudly applaud the soloist perhaps more out of appreciation of the soloists’ effort and school affiliation rather than any meaningful personal expression experienced. </a:t>
            </a:r>
            <a:endParaRPr lang="en-US" dirty="0"/>
          </a:p>
          <a:p>
            <a:endParaRPr lang="en-US" dirty="0"/>
          </a:p>
        </p:txBody>
      </p:sp>
      <p:sp>
        <p:nvSpPr>
          <p:cNvPr id="4" name="Slide Number Placeholder 3"/>
          <p:cNvSpPr>
            <a:spLocks noGrp="1"/>
          </p:cNvSpPr>
          <p:nvPr>
            <p:ph type="sldNum" sz="quarter" idx="10"/>
          </p:nvPr>
        </p:nvSpPr>
        <p:spPr/>
        <p:txBody>
          <a:bodyPr/>
          <a:lstStyle/>
          <a:p>
            <a:fld id="{B665F265-A1F5-E845-916C-E2146B943DE3}" type="slidenum">
              <a:rPr lang="en-US" smtClean="0"/>
              <a:t>3</a:t>
            </a:fld>
            <a:endParaRPr lang="en-US"/>
          </a:p>
        </p:txBody>
      </p:sp>
    </p:spTree>
    <p:extLst>
      <p:ext uri="{BB962C8B-B14F-4D97-AF65-F5344CB8AC3E}">
        <p14:creationId xmlns:p14="http://schemas.microsoft.com/office/powerpoint/2010/main" val="1869243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a:t>
            </a:r>
            <a:r>
              <a:rPr lang="en-US" sz="1200" i="1" kern="1200" dirty="0">
                <a:solidFill>
                  <a:schemeClr val="tx1"/>
                </a:solidFill>
                <a:effectLst/>
                <a:latin typeface="+mn-lt"/>
                <a:ea typeface="+mn-ea"/>
                <a:cs typeface="+mn-cs"/>
              </a:rPr>
              <a:t>The Lydian Chromatic Concept of Tonal Organization </a:t>
            </a:r>
            <a:r>
              <a:rPr lang="en-US" sz="1200" kern="1200" dirty="0">
                <a:solidFill>
                  <a:schemeClr val="tx1"/>
                </a:solidFill>
                <a:effectLst/>
                <a:latin typeface="+mn-lt"/>
                <a:ea typeface="+mn-ea"/>
                <a:cs typeface="+mn-cs"/>
              </a:rPr>
              <a:t>by George Russell </a:t>
            </a:r>
            <a:r>
              <a:rPr lang="en-US" dirty="0"/>
              <a:t>.Hiring band directors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2 teachers perceptions o </a:t>
            </a:r>
            <a:r>
              <a:rPr lang="en-US" dirty="0" err="1"/>
              <a:t>fnot</a:t>
            </a:r>
            <a:r>
              <a:rPr lang="en-US" dirty="0"/>
              <a:t> being prepared to teach jazz and especially improvisation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Most</a:t>
            </a:r>
            <a:r>
              <a:rPr lang="en-US" baseline="0" dirty="0"/>
              <a:t> jazz </a:t>
            </a:r>
            <a:r>
              <a:rPr lang="en-US" baseline="0" dirty="0" err="1"/>
              <a:t>educaiton</a:t>
            </a:r>
            <a:r>
              <a:rPr lang="en-US" baseline="0" dirty="0"/>
              <a:t> occurs in jazz ensembles among teachers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Results  currently show polished ensembles will little opportunity for </a:t>
            </a:r>
            <a:r>
              <a:rPr lang="en-US" baseline="0" dirty="0" err="1"/>
              <a:t>creatvity</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Some </a:t>
            </a:r>
            <a:r>
              <a:rPr lang="en-US" baseline="0" dirty="0" err="1"/>
              <a:t>newwer</a:t>
            </a:r>
            <a:r>
              <a:rPr lang="en-US" baseline="0" dirty="0"/>
              <a:t> Jazz artists have been criticized for not having their individual sound and merely performing  </a:t>
            </a:r>
            <a:r>
              <a:rPr lang="en-US" baseline="0" dirty="0" err="1"/>
              <a:t>formulatic</a:t>
            </a:r>
            <a:r>
              <a:rPr lang="en-US" baseline="0" dirty="0"/>
              <a:t> solos.  Benny Golson refused to take a blindfold test on newer artists because he wouldn’t be able  to tell the </a:t>
            </a:r>
            <a:r>
              <a:rPr lang="en-US" baseline="0" dirty="0" err="1"/>
              <a:t>differnce</a:t>
            </a:r>
            <a:r>
              <a:rPr lang="en-US" baseline="0" dirty="0"/>
              <a:t>.</a:t>
            </a:r>
            <a:endParaRPr lang="en-US" dirty="0"/>
          </a:p>
        </p:txBody>
      </p:sp>
      <p:sp>
        <p:nvSpPr>
          <p:cNvPr id="4" name="Slide Number Placeholder 3"/>
          <p:cNvSpPr>
            <a:spLocks noGrp="1"/>
          </p:cNvSpPr>
          <p:nvPr>
            <p:ph type="sldNum" sz="quarter" idx="10"/>
          </p:nvPr>
        </p:nvSpPr>
        <p:spPr/>
        <p:txBody>
          <a:bodyPr/>
          <a:lstStyle/>
          <a:p>
            <a:fld id="{B665F265-A1F5-E845-916C-E2146B943DE3}" type="slidenum">
              <a:rPr lang="en-US" smtClean="0"/>
              <a:t>4</a:t>
            </a:fld>
            <a:endParaRPr lang="en-US"/>
          </a:p>
        </p:txBody>
      </p:sp>
    </p:spTree>
    <p:extLst>
      <p:ext uri="{BB962C8B-B14F-4D97-AF65-F5344CB8AC3E}">
        <p14:creationId xmlns:p14="http://schemas.microsoft.com/office/powerpoint/2010/main" val="79302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t>
            </a:r>
            <a:r>
              <a:rPr lang="en-US" dirty="0" err="1"/>
              <a:t>wer</a:t>
            </a:r>
            <a:r>
              <a:rPr lang="en-US" dirty="0"/>
              <a:t> no schools on how to play </a:t>
            </a:r>
            <a:r>
              <a:rPr lang="en-US" dirty="0" err="1"/>
              <a:t>jazz</a:t>
            </a:r>
            <a:r>
              <a:rPr lang="en-US" baseline="0" dirty="0" err="1"/>
              <a:t>Radio</a:t>
            </a:r>
            <a:r>
              <a:rPr lang="en-US" baseline="0" dirty="0"/>
              <a:t>  </a:t>
            </a:r>
            <a:r>
              <a:rPr lang="en-US" dirty="0"/>
              <a:t>Listening</a:t>
            </a:r>
            <a:r>
              <a:rPr lang="en-US" baseline="0" dirty="0"/>
              <a:t> to recordings is cited by many jazz scholars and artists as how they learned</a:t>
            </a:r>
          </a:p>
          <a:p>
            <a:endParaRPr lang="en-US" baseline="0" dirty="0"/>
          </a:p>
          <a:p>
            <a:r>
              <a:rPr lang="en-US" baseline="0" dirty="0"/>
              <a:t>Mentors </a:t>
            </a:r>
            <a:r>
              <a:rPr lang="mr-IN" baseline="0" dirty="0"/>
              <a:t>–</a:t>
            </a:r>
            <a:r>
              <a:rPr lang="en-US" baseline="0" dirty="0"/>
              <a:t> some to look up to attributed to Louis Armstrong </a:t>
            </a:r>
            <a:r>
              <a:rPr lang="mr-IN" baseline="0" dirty="0"/>
              <a:t>–</a:t>
            </a:r>
            <a:r>
              <a:rPr lang="en-US" baseline="0" dirty="0"/>
              <a:t> King Oliver,  Buddy Rich and many other artists</a:t>
            </a:r>
          </a:p>
          <a:p>
            <a:r>
              <a:rPr lang="en-US" baseline="0" dirty="0"/>
              <a:t>A famous apprenticeship relations ship is Dizzy Gillespie influencing Jon </a:t>
            </a:r>
            <a:r>
              <a:rPr lang="en-US" baseline="0" dirty="0" err="1"/>
              <a:t>Faddis</a:t>
            </a:r>
            <a:r>
              <a:rPr lang="en-US" baseline="0" dirty="0"/>
              <a:t> as well as </a:t>
            </a:r>
            <a:r>
              <a:rPr lang="en-US" baseline="0" dirty="0" err="1"/>
              <a:t>Artutor</a:t>
            </a:r>
            <a:r>
              <a:rPr lang="en-US" baseline="0" dirty="0"/>
              <a:t> Sandoval.  </a:t>
            </a:r>
            <a:endParaRPr lang="en-US" dirty="0"/>
          </a:p>
        </p:txBody>
      </p:sp>
      <p:sp>
        <p:nvSpPr>
          <p:cNvPr id="4" name="Slide Number Placeholder 3"/>
          <p:cNvSpPr>
            <a:spLocks noGrp="1"/>
          </p:cNvSpPr>
          <p:nvPr>
            <p:ph type="sldNum" sz="quarter" idx="10"/>
          </p:nvPr>
        </p:nvSpPr>
        <p:spPr/>
        <p:txBody>
          <a:bodyPr/>
          <a:lstStyle/>
          <a:p>
            <a:fld id="{B665F265-A1F5-E845-916C-E2146B943DE3}" type="slidenum">
              <a:rPr lang="en-US" smtClean="0"/>
              <a:t>5</a:t>
            </a:fld>
            <a:endParaRPr lang="en-US"/>
          </a:p>
        </p:txBody>
      </p:sp>
    </p:spTree>
    <p:extLst>
      <p:ext uri="{BB962C8B-B14F-4D97-AF65-F5344CB8AC3E}">
        <p14:creationId xmlns:p14="http://schemas.microsoft.com/office/powerpoint/2010/main" val="739563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research has been done on jazz improvisation and performance achievement?</a:t>
            </a:r>
            <a:endParaRPr lang="en-US" dirty="0"/>
          </a:p>
        </p:txBody>
      </p:sp>
      <p:sp>
        <p:nvSpPr>
          <p:cNvPr id="4" name="Slide Number Placeholder 3"/>
          <p:cNvSpPr>
            <a:spLocks noGrp="1"/>
          </p:cNvSpPr>
          <p:nvPr>
            <p:ph type="sldNum" sz="quarter" idx="10"/>
          </p:nvPr>
        </p:nvSpPr>
        <p:spPr/>
        <p:txBody>
          <a:bodyPr/>
          <a:lstStyle/>
          <a:p>
            <a:fld id="{B665F265-A1F5-E845-916C-E2146B943DE3}" type="slidenum">
              <a:rPr lang="en-US" smtClean="0"/>
              <a:t>6</a:t>
            </a:fld>
            <a:endParaRPr lang="en-US"/>
          </a:p>
        </p:txBody>
      </p:sp>
    </p:spTree>
    <p:extLst>
      <p:ext uri="{BB962C8B-B14F-4D97-AF65-F5344CB8AC3E}">
        <p14:creationId xmlns:p14="http://schemas.microsoft.com/office/powerpoint/2010/main" val="1470828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Technical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Rhythmic Feel, Sense of Time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Melodic, Rhythmic Development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Style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Harmonic Awareness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Expressiveness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Creativity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Interaction and communication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665F265-A1F5-E845-916C-E2146B943DE3}" type="slidenum">
              <a:rPr lang="en-US" smtClean="0"/>
              <a:t>10</a:t>
            </a:fld>
            <a:endParaRPr lang="en-US"/>
          </a:p>
        </p:txBody>
      </p:sp>
    </p:spTree>
    <p:extLst>
      <p:ext uri="{BB962C8B-B14F-4D97-AF65-F5344CB8AC3E}">
        <p14:creationId xmlns:p14="http://schemas.microsoft.com/office/powerpoint/2010/main" val="534569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decided to conduct an experiment with the theoretical=based approach as the control treatment</a:t>
            </a:r>
            <a:r>
              <a:rPr lang="en-US" baseline="0" dirty="0"/>
              <a:t> and the practice-based approach as the </a:t>
            </a:r>
            <a:r>
              <a:rPr lang="en-US" baseline="0" dirty="0" err="1"/>
              <a:t>experiemtnal</a:t>
            </a:r>
            <a:r>
              <a:rPr lang="en-US" baseline="0" dirty="0"/>
              <a:t> treatment.</a:t>
            </a:r>
            <a:endParaRPr lang="en-US" dirty="0"/>
          </a:p>
        </p:txBody>
      </p:sp>
      <p:sp>
        <p:nvSpPr>
          <p:cNvPr id="4" name="Slide Number Placeholder 3"/>
          <p:cNvSpPr>
            <a:spLocks noGrp="1"/>
          </p:cNvSpPr>
          <p:nvPr>
            <p:ph type="sldNum" sz="quarter" idx="10"/>
          </p:nvPr>
        </p:nvSpPr>
        <p:spPr/>
        <p:txBody>
          <a:bodyPr/>
          <a:lstStyle/>
          <a:p>
            <a:fld id="{B665F265-A1F5-E845-916C-E2146B943DE3}" type="slidenum">
              <a:rPr lang="en-US" smtClean="0"/>
              <a:t>11</a:t>
            </a:fld>
            <a:endParaRPr lang="en-US"/>
          </a:p>
        </p:txBody>
      </p:sp>
    </p:spTree>
    <p:extLst>
      <p:ext uri="{BB962C8B-B14F-4D97-AF65-F5344CB8AC3E}">
        <p14:creationId xmlns:p14="http://schemas.microsoft.com/office/powerpoint/2010/main" val="462171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cluster </a:t>
            </a:r>
            <a:r>
              <a:rPr lang="en-US" baseline="0" dirty="0" err="1"/>
              <a:t>sampel</a:t>
            </a:r>
            <a:r>
              <a:rPr lang="en-US" baseline="0" dirty="0"/>
              <a:t> was chosen from a </a:t>
            </a:r>
            <a:r>
              <a:rPr lang="en-US" baseline="0" dirty="0" err="1"/>
              <a:t>southeast</a:t>
            </a:r>
            <a:r>
              <a:rPr lang="en-US" dirty="0" err="1"/>
              <a:t>regional</a:t>
            </a:r>
            <a:r>
              <a:rPr lang="en-US" dirty="0"/>
              <a:t> area of a Mid-Atlantic</a:t>
            </a:r>
            <a:r>
              <a:rPr lang="en-US" baseline="0" dirty="0"/>
              <a:t> state I was very familiar with.  Attrition </a:t>
            </a:r>
            <a:r>
              <a:rPr lang="en-US" baseline="0" dirty="0" err="1"/>
              <a:t>todue</a:t>
            </a:r>
            <a:r>
              <a:rPr lang="en-US" baseline="0" dirty="0"/>
              <a:t> t various factors </a:t>
            </a:r>
            <a:r>
              <a:rPr lang="en-US" baseline="0" dirty="0" err="1"/>
              <a:t>hadus</a:t>
            </a:r>
            <a:r>
              <a:rPr lang="en-US" baseline="0" dirty="0"/>
              <a:t> arrive at the final numbers you see before you.</a:t>
            </a:r>
            <a:endParaRPr lang="en-US" dirty="0"/>
          </a:p>
        </p:txBody>
      </p:sp>
      <p:sp>
        <p:nvSpPr>
          <p:cNvPr id="4" name="Slide Number Placeholder 3"/>
          <p:cNvSpPr>
            <a:spLocks noGrp="1"/>
          </p:cNvSpPr>
          <p:nvPr>
            <p:ph type="sldNum" sz="quarter" idx="10"/>
          </p:nvPr>
        </p:nvSpPr>
        <p:spPr/>
        <p:txBody>
          <a:bodyPr/>
          <a:lstStyle/>
          <a:p>
            <a:fld id="{B665F265-A1F5-E845-916C-E2146B943DE3}" type="slidenum">
              <a:rPr lang="en-US" smtClean="0"/>
              <a:t>12</a:t>
            </a:fld>
            <a:endParaRPr lang="en-US"/>
          </a:p>
        </p:txBody>
      </p:sp>
    </p:spTree>
    <p:extLst>
      <p:ext uri="{BB962C8B-B14F-4D97-AF65-F5344CB8AC3E}">
        <p14:creationId xmlns:p14="http://schemas.microsoft.com/office/powerpoint/2010/main" val="1291116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723122-9764-C84A-BA26-AC057D78CC87}" type="datetimeFigureOut">
              <a:rPr lang="en-US" smtClean="0"/>
              <a:t>2/21/19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3F725-4B17-8F4B-9E8F-AED96A326100}" type="slidenum">
              <a:rPr lang="en-US" smtClean="0"/>
              <a:t>‹#›</a:t>
            </a:fld>
            <a:endParaRPr lang="en-US"/>
          </a:p>
        </p:txBody>
      </p:sp>
    </p:spTree>
    <p:extLst>
      <p:ext uri="{BB962C8B-B14F-4D97-AF65-F5344CB8AC3E}">
        <p14:creationId xmlns:p14="http://schemas.microsoft.com/office/powerpoint/2010/main" val="1028835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723122-9764-C84A-BA26-AC057D78CC87}" type="datetimeFigureOut">
              <a:rPr lang="en-US" smtClean="0"/>
              <a:t>2/21/19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3F725-4B17-8F4B-9E8F-AED96A326100}" type="slidenum">
              <a:rPr lang="en-US" smtClean="0"/>
              <a:t>‹#›</a:t>
            </a:fld>
            <a:endParaRPr lang="en-US"/>
          </a:p>
        </p:txBody>
      </p:sp>
    </p:spTree>
    <p:extLst>
      <p:ext uri="{BB962C8B-B14F-4D97-AF65-F5344CB8AC3E}">
        <p14:creationId xmlns:p14="http://schemas.microsoft.com/office/powerpoint/2010/main" val="977883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723122-9764-C84A-BA26-AC057D78CC87}" type="datetimeFigureOut">
              <a:rPr lang="en-US" smtClean="0"/>
              <a:t>2/21/19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3F725-4B17-8F4B-9E8F-AED96A326100}" type="slidenum">
              <a:rPr lang="en-US" smtClean="0"/>
              <a:t>‹#›</a:t>
            </a:fld>
            <a:endParaRPr lang="en-US"/>
          </a:p>
        </p:txBody>
      </p:sp>
    </p:spTree>
    <p:extLst>
      <p:ext uri="{BB962C8B-B14F-4D97-AF65-F5344CB8AC3E}">
        <p14:creationId xmlns:p14="http://schemas.microsoft.com/office/powerpoint/2010/main" val="593818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723122-9764-C84A-BA26-AC057D78CC87}" type="datetimeFigureOut">
              <a:rPr lang="en-US" smtClean="0"/>
              <a:t>2/21/19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3F725-4B17-8F4B-9E8F-AED96A326100}" type="slidenum">
              <a:rPr lang="en-US" smtClean="0"/>
              <a:t>‹#›</a:t>
            </a:fld>
            <a:endParaRPr lang="en-US"/>
          </a:p>
        </p:txBody>
      </p:sp>
    </p:spTree>
    <p:extLst>
      <p:ext uri="{BB962C8B-B14F-4D97-AF65-F5344CB8AC3E}">
        <p14:creationId xmlns:p14="http://schemas.microsoft.com/office/powerpoint/2010/main" val="98292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723122-9764-C84A-BA26-AC057D78CC87}" type="datetimeFigureOut">
              <a:rPr lang="en-US" smtClean="0"/>
              <a:t>2/21/19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3F725-4B17-8F4B-9E8F-AED96A326100}" type="slidenum">
              <a:rPr lang="en-US" smtClean="0"/>
              <a:t>‹#›</a:t>
            </a:fld>
            <a:endParaRPr lang="en-US"/>
          </a:p>
        </p:txBody>
      </p:sp>
    </p:spTree>
    <p:extLst>
      <p:ext uri="{BB962C8B-B14F-4D97-AF65-F5344CB8AC3E}">
        <p14:creationId xmlns:p14="http://schemas.microsoft.com/office/powerpoint/2010/main" val="588417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723122-9764-C84A-BA26-AC057D78CC87}" type="datetimeFigureOut">
              <a:rPr lang="en-US" smtClean="0"/>
              <a:t>2/21/19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3F725-4B17-8F4B-9E8F-AED96A326100}" type="slidenum">
              <a:rPr lang="en-US" smtClean="0"/>
              <a:t>‹#›</a:t>
            </a:fld>
            <a:endParaRPr lang="en-US"/>
          </a:p>
        </p:txBody>
      </p:sp>
    </p:spTree>
    <p:extLst>
      <p:ext uri="{BB962C8B-B14F-4D97-AF65-F5344CB8AC3E}">
        <p14:creationId xmlns:p14="http://schemas.microsoft.com/office/powerpoint/2010/main" val="363938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723122-9764-C84A-BA26-AC057D78CC87}" type="datetimeFigureOut">
              <a:rPr lang="en-US" smtClean="0"/>
              <a:t>2/21/19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93F725-4B17-8F4B-9E8F-AED96A326100}" type="slidenum">
              <a:rPr lang="en-US" smtClean="0"/>
              <a:t>‹#›</a:t>
            </a:fld>
            <a:endParaRPr lang="en-US"/>
          </a:p>
        </p:txBody>
      </p:sp>
    </p:spTree>
    <p:extLst>
      <p:ext uri="{BB962C8B-B14F-4D97-AF65-F5344CB8AC3E}">
        <p14:creationId xmlns:p14="http://schemas.microsoft.com/office/powerpoint/2010/main" val="673161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723122-9764-C84A-BA26-AC057D78CC87}" type="datetimeFigureOut">
              <a:rPr lang="en-US" smtClean="0"/>
              <a:t>2/21/19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93F725-4B17-8F4B-9E8F-AED96A326100}" type="slidenum">
              <a:rPr lang="en-US" smtClean="0"/>
              <a:t>‹#›</a:t>
            </a:fld>
            <a:endParaRPr lang="en-US"/>
          </a:p>
        </p:txBody>
      </p:sp>
    </p:spTree>
    <p:extLst>
      <p:ext uri="{BB962C8B-B14F-4D97-AF65-F5344CB8AC3E}">
        <p14:creationId xmlns:p14="http://schemas.microsoft.com/office/powerpoint/2010/main" val="876486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723122-9764-C84A-BA26-AC057D78CC87}" type="datetimeFigureOut">
              <a:rPr lang="en-US" smtClean="0"/>
              <a:t>2/21/19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93F725-4B17-8F4B-9E8F-AED96A326100}" type="slidenum">
              <a:rPr lang="en-US" smtClean="0"/>
              <a:t>‹#›</a:t>
            </a:fld>
            <a:endParaRPr lang="en-US"/>
          </a:p>
        </p:txBody>
      </p:sp>
    </p:spTree>
    <p:extLst>
      <p:ext uri="{BB962C8B-B14F-4D97-AF65-F5344CB8AC3E}">
        <p14:creationId xmlns:p14="http://schemas.microsoft.com/office/powerpoint/2010/main" val="1517010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723122-9764-C84A-BA26-AC057D78CC87}" type="datetimeFigureOut">
              <a:rPr lang="en-US" smtClean="0"/>
              <a:t>2/21/19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3F725-4B17-8F4B-9E8F-AED96A326100}" type="slidenum">
              <a:rPr lang="en-US" smtClean="0"/>
              <a:t>‹#›</a:t>
            </a:fld>
            <a:endParaRPr lang="en-US"/>
          </a:p>
        </p:txBody>
      </p:sp>
    </p:spTree>
    <p:extLst>
      <p:ext uri="{BB962C8B-B14F-4D97-AF65-F5344CB8AC3E}">
        <p14:creationId xmlns:p14="http://schemas.microsoft.com/office/powerpoint/2010/main" val="1464607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723122-9764-C84A-BA26-AC057D78CC87}" type="datetimeFigureOut">
              <a:rPr lang="en-US" smtClean="0"/>
              <a:t>2/21/19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3F725-4B17-8F4B-9E8F-AED96A326100}" type="slidenum">
              <a:rPr lang="en-US" smtClean="0"/>
              <a:t>‹#›</a:t>
            </a:fld>
            <a:endParaRPr lang="en-US"/>
          </a:p>
        </p:txBody>
      </p:sp>
    </p:spTree>
    <p:extLst>
      <p:ext uri="{BB962C8B-B14F-4D97-AF65-F5344CB8AC3E}">
        <p14:creationId xmlns:p14="http://schemas.microsoft.com/office/powerpoint/2010/main" val="1206236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723122-9764-C84A-BA26-AC057D78CC87}" type="datetimeFigureOut">
              <a:rPr lang="en-US" smtClean="0"/>
              <a:t>2/21/19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3F725-4B17-8F4B-9E8F-AED96A326100}" type="slidenum">
              <a:rPr lang="en-US" smtClean="0"/>
              <a:t>‹#›</a:t>
            </a:fld>
            <a:endParaRPr lang="en-US"/>
          </a:p>
        </p:txBody>
      </p:sp>
    </p:spTree>
    <p:extLst>
      <p:ext uri="{BB962C8B-B14F-4D97-AF65-F5344CB8AC3E}">
        <p14:creationId xmlns:p14="http://schemas.microsoft.com/office/powerpoint/2010/main" val="1364806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04671" y="2600324"/>
            <a:ext cx="6405753" cy="3277961"/>
          </a:xfrm>
        </p:spPr>
        <p:txBody>
          <a:bodyPr anchor="t">
            <a:normAutofit/>
          </a:bodyPr>
          <a:lstStyle/>
          <a:p>
            <a:pPr algn="l">
              <a:lnSpc>
                <a:spcPct val="70000"/>
              </a:lnSpc>
            </a:pPr>
            <a:r>
              <a:rPr lang="en-US" sz="3800"/>
              <a:t>THE EFFECT OF A PRACTICE-BASED VERSUS THEORETICAL-BASED PEDAGOGICAL APPROACH ON JAZZ IMPROVISATION AND PERFORMANCE ACHIEVEMENT IN HIGH SCHOOL MUSICIANS</a:t>
            </a:r>
            <a:r>
              <a:rPr lang="en-US" sz="3800">
                <a:effectLst/>
              </a:rPr>
              <a:t> </a:t>
            </a:r>
            <a:endParaRPr lang="en-US" sz="3800"/>
          </a:p>
        </p:txBody>
      </p:sp>
      <p:sp>
        <p:nvSpPr>
          <p:cNvPr id="3" name="Subtitle 2"/>
          <p:cNvSpPr>
            <a:spLocks noGrp="1"/>
          </p:cNvSpPr>
          <p:nvPr>
            <p:ph type="subTitle" idx="1"/>
          </p:nvPr>
        </p:nvSpPr>
        <p:spPr>
          <a:xfrm>
            <a:off x="804672" y="1300450"/>
            <a:ext cx="4167376" cy="1155525"/>
          </a:xfrm>
        </p:spPr>
        <p:txBody>
          <a:bodyPr anchor="b">
            <a:normAutofit/>
          </a:bodyPr>
          <a:lstStyle/>
          <a:p>
            <a:pPr algn="l"/>
            <a:endParaRPr lang="en-US" sz="2000"/>
          </a:p>
          <a:p>
            <a:pPr algn="l"/>
            <a:r>
              <a:rPr lang="en-US" sz="2000"/>
              <a:t>Glen A. Brumbach</a:t>
            </a:r>
          </a:p>
        </p:txBody>
      </p:sp>
    </p:spTree>
    <p:extLst>
      <p:ext uri="{BB962C8B-B14F-4D97-AF65-F5344CB8AC3E}">
        <p14:creationId xmlns:p14="http://schemas.microsoft.com/office/powerpoint/2010/main" val="95695476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838200" y="631825"/>
            <a:ext cx="10515600" cy="1325563"/>
          </a:xfrm>
        </p:spPr>
        <p:txBody>
          <a:bodyPr>
            <a:normAutofit fontScale="90000"/>
          </a:bodyPr>
          <a:lstStyle/>
          <a:p>
            <a:r>
              <a:rPr lang="en-US" dirty="0"/>
              <a:t>Jazz improvisation and Performance Measurement</a:t>
            </a:r>
            <a:br>
              <a:rPr lang="en-US" dirty="0"/>
            </a:br>
            <a:endParaRPr lang="en-US" dirty="0"/>
          </a:p>
        </p:txBody>
      </p:sp>
      <p:sp>
        <p:nvSpPr>
          <p:cNvPr id="10" name="Content Placeholder 9"/>
          <p:cNvSpPr>
            <a:spLocks noGrp="1"/>
          </p:cNvSpPr>
          <p:nvPr>
            <p:ph idx="1"/>
          </p:nvPr>
        </p:nvSpPr>
        <p:spPr>
          <a:xfrm>
            <a:off x="838200" y="1672046"/>
            <a:ext cx="10515600" cy="4257116"/>
          </a:xfrm>
        </p:spPr>
        <p:txBody>
          <a:bodyPr>
            <a:normAutofit fontScale="92500" lnSpcReduction="20000"/>
          </a:bodyPr>
          <a:lstStyle/>
          <a:p>
            <a:r>
              <a:rPr lang="en-US" dirty="0"/>
              <a:t>Improvisation Achievement (May, 2003; Smith, 2009; Watson 2008; </a:t>
            </a:r>
            <a:r>
              <a:rPr lang="en-US" dirty="0" err="1"/>
              <a:t>Wesolowski</a:t>
            </a:r>
            <a:r>
              <a:rPr lang="en-US" dirty="0"/>
              <a:t>, 2013)</a:t>
            </a:r>
          </a:p>
          <a:p>
            <a:pPr lvl="1"/>
            <a:r>
              <a:rPr lang="en-US" sz="2800" dirty="0"/>
              <a:t>Performance Skills</a:t>
            </a:r>
          </a:p>
          <a:p>
            <a:pPr lvl="1"/>
            <a:r>
              <a:rPr lang="en-US" sz="2800" dirty="0"/>
              <a:t>Creative development</a:t>
            </a:r>
          </a:p>
          <a:p>
            <a:pPr lvl="1"/>
            <a:r>
              <a:rPr lang="en-US" sz="2800" dirty="0"/>
              <a:t>5</a:t>
            </a:r>
            <a:r>
              <a:rPr lang="mr-IN" sz="2800" dirty="0"/>
              <a:t>–</a:t>
            </a:r>
            <a:r>
              <a:rPr lang="en-US" sz="2800" dirty="0"/>
              <a:t>14 criteria</a:t>
            </a:r>
          </a:p>
          <a:p>
            <a:endParaRPr lang="en-US" dirty="0"/>
          </a:p>
          <a:p>
            <a:r>
              <a:rPr lang="en-US" dirty="0"/>
              <a:t>Ensemble Performance achievement (</a:t>
            </a:r>
            <a:r>
              <a:rPr lang="en-US" dirty="0" err="1"/>
              <a:t>Wesolowski</a:t>
            </a:r>
            <a:r>
              <a:rPr lang="en-US" dirty="0"/>
              <a:t>, 2016)</a:t>
            </a:r>
          </a:p>
          <a:p>
            <a:pPr lvl="1"/>
            <a:r>
              <a:rPr lang="en-US" sz="2800" dirty="0"/>
              <a:t>Blend/Balance</a:t>
            </a:r>
          </a:p>
          <a:p>
            <a:pPr lvl="1"/>
            <a:r>
              <a:rPr lang="en-US" sz="2800" dirty="0"/>
              <a:t>Time/feel</a:t>
            </a:r>
          </a:p>
          <a:p>
            <a:pPr lvl="1"/>
            <a:r>
              <a:rPr lang="en-US" sz="2800" dirty="0"/>
              <a:t>Idiomatic nuance</a:t>
            </a:r>
          </a:p>
          <a:p>
            <a:pPr lvl="1"/>
            <a:r>
              <a:rPr lang="en-US" sz="2800" dirty="0"/>
              <a:t>Expression</a:t>
            </a:r>
          </a:p>
          <a:p>
            <a:pPr marL="0" indent="0">
              <a:buNone/>
            </a:pPr>
            <a:endParaRPr lang="en-US" sz="2400" dirty="0"/>
          </a:p>
        </p:txBody>
      </p:sp>
    </p:spTree>
    <p:extLst>
      <p:ext uri="{BB962C8B-B14F-4D97-AF65-F5344CB8AC3E}">
        <p14:creationId xmlns:p14="http://schemas.microsoft.com/office/powerpoint/2010/main" val="79090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tx1"/>
          </a:solidFill>
          <a:effectLst/>
        </p:spPr>
      </p:sp>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a:solidFill>
                  <a:schemeClr val="tx1"/>
                </a:solidFill>
                <a:latin typeface="+mj-lt"/>
                <a:ea typeface="+mj-ea"/>
                <a:cs typeface="+mj-cs"/>
              </a:rPr>
              <a:t>Method</a:t>
            </a:r>
          </a:p>
        </p:txBody>
      </p:sp>
    </p:spTree>
    <p:extLst>
      <p:ext uri="{BB962C8B-B14F-4D97-AF65-F5344CB8AC3E}">
        <p14:creationId xmlns:p14="http://schemas.microsoft.com/office/powerpoint/2010/main" val="209005708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Sample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19502705"/>
              </p:ext>
            </p:extLst>
          </p:nvPr>
        </p:nvGraphicFramePr>
        <p:xfrm>
          <a:off x="838200" y="1825624"/>
          <a:ext cx="10515600" cy="2644140"/>
        </p:xfrm>
        <a:graphic>
          <a:graphicData uri="http://schemas.openxmlformats.org/drawingml/2006/table">
            <a:tbl>
              <a:tblPr>
                <a:tableStyleId>{5C22544A-7EE6-4342-B048-85BDC9FD1C3A}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gridCol w="2628900">
                  <a:extLst>
                    <a:ext uri="{9D8B030D-6E8A-4147-A177-3AD203B41FA5}">
                      <a16:colId xmlns:a16="http://schemas.microsoft.com/office/drawing/2014/main" val="20003"/>
                    </a:ext>
                  </a:extLst>
                </a:gridCol>
              </a:tblGrid>
              <a:tr h="661035">
                <a:tc>
                  <a:txBody>
                    <a:bodyPr/>
                    <a:lstStyle/>
                    <a:p>
                      <a:pPr algn="ctr"/>
                      <a:r>
                        <a:rPr lang="en-US" dirty="0"/>
                        <a:t>Southeast Region of </a:t>
                      </a:r>
                    </a:p>
                    <a:p>
                      <a:pPr algn="ctr"/>
                      <a:r>
                        <a:rPr lang="en-US" dirty="0"/>
                        <a:t>Mid-Atlantic State</a:t>
                      </a:r>
                    </a:p>
                  </a:txBody>
                  <a:tcPr>
                    <a:lnB w="12700" cap="flat" cmpd="sng" algn="ctr">
                      <a:solidFill>
                        <a:schemeClr val="tx1"/>
                      </a:solidFill>
                      <a:prstDash val="solid"/>
                      <a:round/>
                      <a:headEnd type="none" w="med" len="med"/>
                      <a:tailEnd type="none" w="med" len="med"/>
                    </a:lnB>
                  </a:tcPr>
                </a:tc>
                <a:tc>
                  <a:txBody>
                    <a:bodyPr/>
                    <a:lstStyle/>
                    <a:p>
                      <a:pPr algn="ctr"/>
                      <a:r>
                        <a:rPr lang="en-US" dirty="0"/>
                        <a:t>Theoretical</a:t>
                      </a:r>
                      <a:r>
                        <a:rPr lang="en-US" baseline="0" dirty="0"/>
                        <a:t> </a:t>
                      </a:r>
                      <a:r>
                        <a:rPr lang="mr-IN" baseline="0" dirty="0"/>
                        <a:t>–</a:t>
                      </a:r>
                      <a:r>
                        <a:rPr lang="en-US" baseline="0" dirty="0"/>
                        <a:t>based Group</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a:t>Practice-based group</a:t>
                      </a:r>
                    </a:p>
                  </a:txBody>
                  <a:tcPr>
                    <a:lnB w="12700" cap="flat" cmpd="sng" algn="ctr">
                      <a:solidFill>
                        <a:schemeClr val="tx1"/>
                      </a:solidFill>
                      <a:prstDash val="solid"/>
                      <a:round/>
                      <a:headEnd type="none" w="med" len="med"/>
                      <a:tailEnd type="none" w="med" len="med"/>
                    </a:lnB>
                  </a:tcPr>
                </a:tc>
                <a:tc>
                  <a:txBody>
                    <a:bodyPr/>
                    <a:lstStyle/>
                    <a:p>
                      <a:pPr algn="ctr"/>
                      <a:r>
                        <a:rPr lang="en-US" dirty="0"/>
                        <a:t>Total</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61035">
                <a:tc>
                  <a:txBody>
                    <a:bodyPr/>
                    <a:lstStyle/>
                    <a:p>
                      <a:r>
                        <a:rPr lang="en-US" dirty="0"/>
                        <a:t>Ensembles</a:t>
                      </a:r>
                    </a:p>
                  </a:txBody>
                  <a:tcPr>
                    <a:lnT w="12700" cap="flat" cmpd="sng" algn="ctr">
                      <a:solidFill>
                        <a:schemeClr val="tx1"/>
                      </a:solidFill>
                      <a:prstDash val="solid"/>
                      <a:round/>
                      <a:headEnd type="none" w="med" len="med"/>
                      <a:tailEnd type="none" w="med" len="med"/>
                    </a:lnT>
                  </a:tcPr>
                </a:tc>
                <a:tc>
                  <a:txBody>
                    <a:bodyPr/>
                    <a:lstStyle/>
                    <a:p>
                      <a:pPr algn="ctr"/>
                      <a:r>
                        <a:rPr lang="en-US" dirty="0"/>
                        <a:t>    5</a:t>
                      </a:r>
                    </a:p>
                  </a:txBody>
                  <a:tcPr>
                    <a:lnT w="12700" cap="flat" cmpd="sng" algn="ctr">
                      <a:solidFill>
                        <a:schemeClr val="tx1"/>
                      </a:solidFill>
                      <a:prstDash val="solid"/>
                      <a:round/>
                      <a:headEnd type="none" w="med" len="med"/>
                      <a:tailEnd type="none" w="med" len="med"/>
                    </a:lnT>
                  </a:tcPr>
                </a:tc>
                <a:tc>
                  <a:txBody>
                    <a:bodyPr/>
                    <a:lstStyle/>
                    <a:p>
                      <a:pPr algn="ctr"/>
                      <a:r>
                        <a:rPr lang="en-US" dirty="0"/>
                        <a:t>  5</a:t>
                      </a:r>
                    </a:p>
                  </a:txBody>
                  <a:tcPr>
                    <a:lnT w="12700" cap="flat" cmpd="sng" algn="ctr">
                      <a:solidFill>
                        <a:schemeClr val="tx1"/>
                      </a:solidFill>
                      <a:prstDash val="solid"/>
                      <a:round/>
                      <a:headEnd type="none" w="med" len="med"/>
                      <a:tailEnd type="none" w="med" len="med"/>
                    </a:lnT>
                  </a:tcPr>
                </a:tc>
                <a:tc>
                  <a:txBody>
                    <a:bodyPr/>
                    <a:lstStyle/>
                    <a:p>
                      <a:pPr algn="ctr"/>
                      <a:r>
                        <a:rPr lang="en-US" dirty="0"/>
                        <a:t>10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661035">
                <a:tc>
                  <a:txBody>
                    <a:bodyPr/>
                    <a:lstStyle/>
                    <a:p>
                      <a:r>
                        <a:rPr lang="en-US" dirty="0"/>
                        <a:t>Soloists</a:t>
                      </a:r>
                    </a:p>
                  </a:txBody>
                  <a:tcPr/>
                </a:tc>
                <a:tc>
                  <a:txBody>
                    <a:bodyPr/>
                    <a:lstStyle/>
                    <a:p>
                      <a:pPr algn="ctr"/>
                      <a:r>
                        <a:rPr lang="en-US" dirty="0"/>
                        <a:t>   13</a:t>
                      </a:r>
                    </a:p>
                  </a:txBody>
                  <a:tcPr/>
                </a:tc>
                <a:tc>
                  <a:txBody>
                    <a:bodyPr/>
                    <a:lstStyle/>
                    <a:p>
                      <a:pPr algn="ctr"/>
                      <a:r>
                        <a:rPr lang="en-US" dirty="0"/>
                        <a:t>21</a:t>
                      </a:r>
                    </a:p>
                  </a:txBody>
                  <a:tcPr/>
                </a:tc>
                <a:tc>
                  <a:txBody>
                    <a:bodyPr/>
                    <a:lstStyle/>
                    <a:p>
                      <a:pPr algn="ctr"/>
                      <a:r>
                        <a:rPr lang="en-US" dirty="0"/>
                        <a:t>34</a:t>
                      </a:r>
                    </a:p>
                  </a:txBody>
                  <a:tcPr/>
                </a:tc>
                <a:extLst>
                  <a:ext uri="{0D108BD9-81ED-4DB2-BD59-A6C34878D82A}">
                    <a16:rowId xmlns:a16="http://schemas.microsoft.com/office/drawing/2014/main" val="10002"/>
                  </a:ext>
                </a:extLst>
              </a:tr>
              <a:tr h="661035">
                <a:tc>
                  <a:txBody>
                    <a:bodyPr/>
                    <a:lstStyle/>
                    <a:p>
                      <a:r>
                        <a:rPr lang="en-US" dirty="0"/>
                        <a:t>Participants</a:t>
                      </a:r>
                    </a:p>
                  </a:txBody>
                  <a:tcPr/>
                </a:tc>
                <a:tc>
                  <a:txBody>
                    <a:bodyPr/>
                    <a:lstStyle/>
                    <a:p>
                      <a:pPr algn="ctr"/>
                      <a:r>
                        <a:rPr lang="en-US" dirty="0"/>
                        <a:t>102</a:t>
                      </a:r>
                    </a:p>
                  </a:txBody>
                  <a:tcPr/>
                </a:tc>
                <a:tc>
                  <a:txBody>
                    <a:bodyPr/>
                    <a:lstStyle/>
                    <a:p>
                      <a:pPr algn="ctr"/>
                      <a:r>
                        <a:rPr lang="en-US" dirty="0"/>
                        <a:t>89</a:t>
                      </a:r>
                    </a:p>
                  </a:txBody>
                  <a:tcPr/>
                </a:tc>
                <a:tc>
                  <a:txBody>
                    <a:bodyPr/>
                    <a:lstStyle/>
                    <a:p>
                      <a:pPr algn="ctr"/>
                      <a:r>
                        <a:rPr lang="en-US" dirty="0"/>
                        <a:t>191</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52402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325563"/>
          </a:xfrm>
        </p:spPr>
        <p:txBody>
          <a:bodyPr>
            <a:normAutofit/>
          </a:bodyPr>
          <a:lstStyle/>
          <a:p>
            <a:r>
              <a:rPr lang="en-US" dirty="0"/>
              <a:t>Procedure</a:t>
            </a:r>
          </a:p>
        </p:txBody>
      </p:sp>
      <p:sp>
        <p:nvSpPr>
          <p:cNvPr id="3" name="Content Placeholder 2"/>
          <p:cNvSpPr>
            <a:spLocks noGrp="1"/>
          </p:cNvSpPr>
          <p:nvPr>
            <p:ph idx="1"/>
          </p:nvPr>
        </p:nvSpPr>
        <p:spPr>
          <a:xfrm>
            <a:off x="838200" y="2057400"/>
            <a:ext cx="10515600" cy="3871762"/>
          </a:xfrm>
        </p:spPr>
        <p:txBody>
          <a:bodyPr>
            <a:normAutofit lnSpcReduction="10000"/>
          </a:bodyPr>
          <a:lstStyle/>
          <a:p>
            <a:pPr>
              <a:lnSpc>
                <a:spcPct val="80000"/>
              </a:lnSpc>
            </a:pPr>
            <a:r>
              <a:rPr lang="en-US" dirty="0"/>
              <a:t>Music</a:t>
            </a:r>
          </a:p>
          <a:p>
            <a:pPr>
              <a:lnSpc>
                <a:spcPct val="80000"/>
              </a:lnSpc>
            </a:pPr>
            <a:r>
              <a:rPr lang="en-US" dirty="0"/>
              <a:t>Time period</a:t>
            </a:r>
          </a:p>
          <a:p>
            <a:pPr>
              <a:lnSpc>
                <a:spcPct val="80000"/>
              </a:lnSpc>
            </a:pPr>
            <a:r>
              <a:rPr lang="en-US" dirty="0"/>
              <a:t>Measurement Instruments</a:t>
            </a:r>
          </a:p>
          <a:p>
            <a:pPr lvl="2">
              <a:lnSpc>
                <a:spcPct val="80000"/>
              </a:lnSpc>
            </a:pPr>
            <a:r>
              <a:rPr lang="en-US" sz="2800" dirty="0"/>
              <a:t>Jazz Improvisation Performance Achievement (JIPM)</a:t>
            </a:r>
          </a:p>
          <a:p>
            <a:pPr lvl="2">
              <a:lnSpc>
                <a:spcPct val="80000"/>
              </a:lnSpc>
            </a:pPr>
            <a:r>
              <a:rPr lang="en-US" sz="2800" dirty="0"/>
              <a:t>Jazz Ensemble Performance Measure (JEPM)</a:t>
            </a:r>
          </a:p>
          <a:p>
            <a:pPr lvl="2">
              <a:lnSpc>
                <a:spcPct val="80000"/>
              </a:lnSpc>
            </a:pPr>
            <a:r>
              <a:rPr lang="en-US" sz="2800" dirty="0"/>
              <a:t>Student Jazz Attitude/Background Survey (SJABS)</a:t>
            </a:r>
          </a:p>
          <a:p>
            <a:pPr lvl="2">
              <a:lnSpc>
                <a:spcPct val="80000"/>
              </a:lnSpc>
            </a:pPr>
            <a:r>
              <a:rPr lang="en-US" sz="2800" dirty="0"/>
              <a:t>Director Interview</a:t>
            </a:r>
          </a:p>
          <a:p>
            <a:pPr>
              <a:lnSpc>
                <a:spcPct val="80000"/>
              </a:lnSpc>
            </a:pPr>
            <a:r>
              <a:rPr lang="en-US" dirty="0"/>
              <a:t>Adjudicators</a:t>
            </a:r>
          </a:p>
          <a:p>
            <a:pPr lvl="1">
              <a:lnSpc>
                <a:spcPct val="80000"/>
              </a:lnSpc>
            </a:pPr>
            <a:r>
              <a:rPr lang="en-US" sz="2800" dirty="0"/>
              <a:t>Training </a:t>
            </a:r>
          </a:p>
          <a:p>
            <a:pPr lvl="1">
              <a:lnSpc>
                <a:spcPct val="80000"/>
              </a:lnSpc>
            </a:pPr>
            <a:r>
              <a:rPr lang="en-US" sz="2800" dirty="0" err="1"/>
              <a:t>Interjudge</a:t>
            </a:r>
            <a:r>
              <a:rPr lang="en-US" sz="2800" dirty="0"/>
              <a:t> Reliability  &gt; .98   (</a:t>
            </a:r>
            <a:r>
              <a:rPr lang="en-US" sz="2800" i="1" dirty="0"/>
              <a:t>n </a:t>
            </a:r>
            <a:r>
              <a:rPr lang="en-US" sz="2800" dirty="0"/>
              <a:t>=8)</a:t>
            </a:r>
          </a:p>
          <a:p>
            <a:pPr lvl="2">
              <a:lnSpc>
                <a:spcPct val="80000"/>
              </a:lnSpc>
            </a:pPr>
            <a:endParaRPr lang="en-US" sz="2400" dirty="0"/>
          </a:p>
        </p:txBody>
      </p:sp>
    </p:spTree>
    <p:extLst>
      <p:ext uri="{BB962C8B-B14F-4D97-AF65-F5344CB8AC3E}">
        <p14:creationId xmlns:p14="http://schemas.microsoft.com/office/powerpoint/2010/main" val="218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Treatment Schedule</a:t>
            </a:r>
          </a:p>
        </p:txBody>
      </p:sp>
      <p:sp>
        <p:nvSpPr>
          <p:cNvPr id="5" name="Text Placeholder 4"/>
          <p:cNvSpPr>
            <a:spLocks noGrp="1"/>
          </p:cNvSpPr>
          <p:nvPr>
            <p:ph type="body" idx="1"/>
          </p:nvPr>
        </p:nvSpPr>
        <p:spPr/>
        <p:txBody>
          <a:bodyPr/>
          <a:lstStyle/>
          <a:p>
            <a:r>
              <a:rPr lang="en-US" dirty="0"/>
              <a:t>TBA</a:t>
            </a:r>
          </a:p>
        </p:txBody>
      </p:sp>
      <p:sp>
        <p:nvSpPr>
          <p:cNvPr id="6" name="Content Placeholder 5"/>
          <p:cNvSpPr>
            <a:spLocks noGrp="1"/>
          </p:cNvSpPr>
          <p:nvPr>
            <p:ph sz="half" idx="2"/>
          </p:nvPr>
        </p:nvSpPr>
        <p:spPr/>
        <p:txBody>
          <a:bodyPr/>
          <a:lstStyle/>
          <a:p>
            <a:r>
              <a:rPr lang="en-US" dirty="0"/>
              <a:t>Pretest</a:t>
            </a:r>
          </a:p>
          <a:p>
            <a:r>
              <a:rPr lang="en-US" dirty="0"/>
              <a:t>Rehearse as you would in concert band</a:t>
            </a:r>
          </a:p>
          <a:p>
            <a:r>
              <a:rPr lang="en-US" dirty="0"/>
              <a:t>Supply soloists with appropriate scales and arpeggios.</a:t>
            </a:r>
          </a:p>
          <a:p>
            <a:r>
              <a:rPr lang="en-US" dirty="0"/>
              <a:t>Posttest</a:t>
            </a:r>
          </a:p>
          <a:p>
            <a:r>
              <a:rPr lang="en-US" dirty="0"/>
              <a:t>Survey</a:t>
            </a:r>
          </a:p>
        </p:txBody>
      </p:sp>
      <p:sp>
        <p:nvSpPr>
          <p:cNvPr id="7" name="Text Placeholder 6"/>
          <p:cNvSpPr>
            <a:spLocks noGrp="1"/>
          </p:cNvSpPr>
          <p:nvPr>
            <p:ph type="body" sz="quarter" idx="3"/>
          </p:nvPr>
        </p:nvSpPr>
        <p:spPr/>
        <p:txBody>
          <a:bodyPr/>
          <a:lstStyle/>
          <a:p>
            <a:r>
              <a:rPr lang="en-US" dirty="0"/>
              <a:t>PBA</a:t>
            </a:r>
          </a:p>
        </p:txBody>
      </p:sp>
      <p:sp>
        <p:nvSpPr>
          <p:cNvPr id="8" name="Content Placeholder 7"/>
          <p:cNvSpPr>
            <a:spLocks noGrp="1"/>
          </p:cNvSpPr>
          <p:nvPr>
            <p:ph sz="quarter" idx="4"/>
          </p:nvPr>
        </p:nvSpPr>
        <p:spPr/>
        <p:txBody>
          <a:bodyPr>
            <a:normAutofit lnSpcReduction="10000"/>
          </a:bodyPr>
          <a:lstStyle/>
          <a:p>
            <a:r>
              <a:rPr lang="en-US" dirty="0"/>
              <a:t>Pretest</a:t>
            </a:r>
          </a:p>
          <a:p>
            <a:r>
              <a:rPr lang="en-US" dirty="0"/>
              <a:t>Access </a:t>
            </a:r>
            <a:r>
              <a:rPr lang="en-US" dirty="0" err="1"/>
              <a:t>Tuttiplayer</a:t>
            </a:r>
            <a:r>
              <a:rPr lang="en-US" dirty="0"/>
              <a:t> for personal use</a:t>
            </a:r>
          </a:p>
          <a:p>
            <a:r>
              <a:rPr lang="en-US" dirty="0"/>
              <a:t>Listen to recordings</a:t>
            </a:r>
          </a:p>
          <a:p>
            <a:r>
              <a:rPr lang="en-US" dirty="0"/>
              <a:t>Learn solo transcriptions</a:t>
            </a:r>
          </a:p>
          <a:p>
            <a:r>
              <a:rPr lang="en-US" dirty="0"/>
              <a:t>Listen to Ellington’s </a:t>
            </a:r>
            <a:r>
              <a:rPr lang="en-US" i="1" dirty="0"/>
              <a:t>Cottontail</a:t>
            </a:r>
          </a:p>
          <a:p>
            <a:r>
              <a:rPr lang="en-US" dirty="0"/>
              <a:t>Posttest</a:t>
            </a:r>
          </a:p>
          <a:p>
            <a:r>
              <a:rPr lang="en-US" dirty="0"/>
              <a:t>Survey</a:t>
            </a:r>
          </a:p>
          <a:p>
            <a:endParaRPr lang="en-US" dirty="0"/>
          </a:p>
        </p:txBody>
      </p:sp>
    </p:spTree>
    <p:extLst>
      <p:ext uri="{BB962C8B-B14F-4D97-AF65-F5344CB8AC3E}">
        <p14:creationId xmlns:p14="http://schemas.microsoft.com/office/powerpoint/2010/main" val="1128746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643" y="307731"/>
            <a:ext cx="5012711" cy="399763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043" y="785713"/>
            <a:ext cx="5455917" cy="3041672"/>
          </a:xfrm>
          <a:prstGeom prst="rect">
            <a:avLst/>
          </a:prstGeom>
        </p:spPr>
      </p:pic>
      <p:sp>
        <p:nvSpPr>
          <p:cNvPr id="7" name="Title 6"/>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chemeClr val="bg1"/>
                </a:solidFill>
              </a:rPr>
              <a:t>Mentoring and Apprenticeship</a:t>
            </a:r>
          </a:p>
        </p:txBody>
      </p:sp>
    </p:spTree>
    <p:extLst>
      <p:ext uri="{BB962C8B-B14F-4D97-AF65-F5344CB8AC3E}">
        <p14:creationId xmlns:p14="http://schemas.microsoft.com/office/powerpoint/2010/main" val="511692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045368" y="2043663"/>
            <a:ext cx="6105194" cy="2031055"/>
          </a:xfrm>
        </p:spPr>
        <p:txBody>
          <a:bodyPr>
            <a:normAutofit/>
          </a:bodyPr>
          <a:lstStyle/>
          <a:p>
            <a:br>
              <a:rPr lang="en-US" sz="4700">
                <a:solidFill>
                  <a:srgbClr val="FFFFFF"/>
                </a:solidFill>
              </a:rPr>
            </a:br>
            <a:r>
              <a:rPr lang="en-US" sz="4700">
                <a:solidFill>
                  <a:srgbClr val="FFFFFF"/>
                </a:solidFill>
              </a:rPr>
              <a:t>Results</a:t>
            </a:r>
            <a:br>
              <a:rPr lang="en-US" sz="4700">
                <a:solidFill>
                  <a:srgbClr val="FFFFFF"/>
                </a:solidFill>
              </a:rPr>
            </a:br>
            <a:endParaRPr lang="en-US" sz="4700">
              <a:solidFill>
                <a:srgbClr val="FFFFFF"/>
              </a:solidFill>
            </a:endParaRPr>
          </a:p>
        </p:txBody>
      </p:sp>
      <p:sp>
        <p:nvSpPr>
          <p:cNvPr id="4" name="Subtitle 3">
            <a:extLst>
              <a:ext uri="{FF2B5EF4-FFF2-40B4-BE49-F238E27FC236}">
                <a16:creationId xmlns:a16="http://schemas.microsoft.com/office/drawing/2014/main" id="{F17FC55B-17B0-0948-BA34-C474F3465708}"/>
              </a:ext>
            </a:extLst>
          </p:cNvPr>
          <p:cNvSpPr>
            <a:spLocks noGrp="1"/>
          </p:cNvSpPr>
          <p:nvPr>
            <p:ph type="subTitle" idx="1"/>
          </p:nvPr>
        </p:nvSpPr>
        <p:spPr>
          <a:xfrm>
            <a:off x="3045368" y="4074718"/>
            <a:ext cx="6105194" cy="682079"/>
          </a:xfrm>
        </p:spPr>
        <p:txBody>
          <a:bodyPr>
            <a:normAutofit/>
          </a:bodyPr>
          <a:lstStyle/>
          <a:p>
            <a:endParaRPr lang="en-US">
              <a:solidFill>
                <a:srgbClr val="FFFFFF"/>
              </a:solidFill>
            </a:endParaRPr>
          </a:p>
        </p:txBody>
      </p:sp>
    </p:spTree>
    <p:extLst>
      <p:ext uri="{BB962C8B-B14F-4D97-AF65-F5344CB8AC3E}">
        <p14:creationId xmlns:p14="http://schemas.microsoft.com/office/powerpoint/2010/main" val="599995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Jazz Improvisation Achievement</a:t>
            </a:r>
          </a:p>
        </p:txBody>
      </p:sp>
      <p:sp>
        <p:nvSpPr>
          <p:cNvPr id="7" name="Content Placeholder 6"/>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r>
              <a:rPr lang="en-US" sz="2000" dirty="0"/>
              <a:t>Between subjects repeated measure ANOVA </a:t>
            </a:r>
            <a:r>
              <a:rPr lang="mr-IN" sz="2000" dirty="0"/>
              <a:t>–</a:t>
            </a:r>
            <a:r>
              <a:rPr lang="en-US" sz="2000" dirty="0"/>
              <a:t> [F (1,32) = 5.22, </a:t>
            </a:r>
            <a:r>
              <a:rPr lang="en-US" sz="2000" i="1" dirty="0"/>
              <a:t>p</a:t>
            </a:r>
            <a:r>
              <a:rPr lang="en-US" sz="2000" dirty="0"/>
              <a:t> = .029, eta</a:t>
            </a:r>
            <a:r>
              <a:rPr lang="en-US" sz="2000" baseline="30000" dirty="0"/>
              <a:t>2</a:t>
            </a:r>
            <a:r>
              <a:rPr lang="en-US" sz="2000" dirty="0"/>
              <a:t>=.144] </a:t>
            </a:r>
          </a:p>
          <a:p>
            <a:r>
              <a:rPr lang="en-US" sz="2000" dirty="0"/>
              <a:t>Paired Sample </a:t>
            </a:r>
            <a:r>
              <a:rPr lang="en-US" sz="2000" i="1" dirty="0"/>
              <a:t>t</a:t>
            </a:r>
            <a:r>
              <a:rPr lang="en-US" sz="2000" dirty="0"/>
              <a:t> test - </a:t>
            </a:r>
            <a:r>
              <a:rPr lang="en-US" sz="2000" i="1" dirty="0"/>
              <a:t>t </a:t>
            </a:r>
            <a:r>
              <a:rPr lang="en-US" sz="2000" dirty="0"/>
              <a:t>(32) = -2.88, </a:t>
            </a:r>
            <a:r>
              <a:rPr lang="en-US" sz="2000" i="1" dirty="0"/>
              <a:t>p </a:t>
            </a:r>
            <a:r>
              <a:rPr lang="en-US" sz="2000" dirty="0"/>
              <a:t>= .007 </a:t>
            </a:r>
          </a:p>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563560227"/>
              </p:ext>
            </p:extLst>
          </p:nvPr>
        </p:nvGraphicFramePr>
        <p:xfrm>
          <a:off x="3285067" y="1557867"/>
          <a:ext cx="5452533" cy="381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5655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Student Attitudes and Perceptions Relating to the Approaches</a:t>
            </a:r>
            <a:br>
              <a:rPr lang="en-US" dirty="0"/>
            </a:b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How useful were the approaches?</a:t>
            </a:r>
          </a:p>
        </p:txBody>
      </p:sp>
      <p:graphicFrame>
        <p:nvGraphicFramePr>
          <p:cNvPr id="5" name="Table 4"/>
          <p:cNvGraphicFramePr>
            <a:graphicFrameLocks noGrp="1"/>
          </p:cNvGraphicFramePr>
          <p:nvPr>
            <p:extLst>
              <p:ext uri="{D42A27DB-BD31-4B8C-83A1-F6EECF244321}">
                <p14:modId xmlns:p14="http://schemas.microsoft.com/office/powerpoint/2010/main" val="302760365"/>
              </p:ext>
            </p:extLst>
          </p:nvPr>
        </p:nvGraphicFramePr>
        <p:xfrm>
          <a:off x="2004163" y="2893511"/>
          <a:ext cx="8918532" cy="3111468"/>
        </p:xfrm>
        <a:graphic>
          <a:graphicData uri="http://schemas.openxmlformats.org/drawingml/2006/table">
            <a:tbl>
              <a:tblPr firstRow="1" firstCol="1" bandRow="1">
                <a:tableStyleId>{5940675A-B579-460E-94D1-54222C63F5DA}</a:tableStyleId>
              </a:tblPr>
              <a:tblGrid>
                <a:gridCol w="2744163">
                  <a:extLst>
                    <a:ext uri="{9D8B030D-6E8A-4147-A177-3AD203B41FA5}">
                      <a16:colId xmlns:a16="http://schemas.microsoft.com/office/drawing/2014/main" val="20000"/>
                    </a:ext>
                  </a:extLst>
                </a:gridCol>
                <a:gridCol w="1114817">
                  <a:extLst>
                    <a:ext uri="{9D8B030D-6E8A-4147-A177-3AD203B41FA5}">
                      <a16:colId xmlns:a16="http://schemas.microsoft.com/office/drawing/2014/main" val="20001"/>
                    </a:ext>
                  </a:extLst>
                </a:gridCol>
                <a:gridCol w="1029061">
                  <a:extLst>
                    <a:ext uri="{9D8B030D-6E8A-4147-A177-3AD203B41FA5}">
                      <a16:colId xmlns:a16="http://schemas.microsoft.com/office/drawing/2014/main" val="20002"/>
                    </a:ext>
                  </a:extLst>
                </a:gridCol>
                <a:gridCol w="1114817">
                  <a:extLst>
                    <a:ext uri="{9D8B030D-6E8A-4147-A177-3AD203B41FA5}">
                      <a16:colId xmlns:a16="http://schemas.microsoft.com/office/drawing/2014/main" val="20003"/>
                    </a:ext>
                  </a:extLst>
                </a:gridCol>
                <a:gridCol w="1029061">
                  <a:extLst>
                    <a:ext uri="{9D8B030D-6E8A-4147-A177-3AD203B41FA5}">
                      <a16:colId xmlns:a16="http://schemas.microsoft.com/office/drawing/2014/main" val="20004"/>
                    </a:ext>
                  </a:extLst>
                </a:gridCol>
                <a:gridCol w="1114817">
                  <a:extLst>
                    <a:ext uri="{9D8B030D-6E8A-4147-A177-3AD203B41FA5}">
                      <a16:colId xmlns:a16="http://schemas.microsoft.com/office/drawing/2014/main" val="20005"/>
                    </a:ext>
                  </a:extLst>
                </a:gridCol>
                <a:gridCol w="771796">
                  <a:extLst>
                    <a:ext uri="{9D8B030D-6E8A-4147-A177-3AD203B41FA5}">
                      <a16:colId xmlns:a16="http://schemas.microsoft.com/office/drawing/2014/main" val="20006"/>
                    </a:ext>
                  </a:extLst>
                </a:gridCol>
              </a:tblGrid>
              <a:tr h="709808">
                <a:tc>
                  <a:txBody>
                    <a:bodyPr/>
                    <a:lstStyle/>
                    <a:p>
                      <a:pPr marL="0" marR="0">
                        <a:spcBef>
                          <a:spcPts val="0"/>
                        </a:spcBef>
                        <a:spcAft>
                          <a:spcPts val="0"/>
                        </a:spcAft>
                      </a:pPr>
                      <a:r>
                        <a:rPr lang="en-US" sz="1600" dirty="0">
                          <a:effectLst/>
                        </a:rPr>
                        <a:t>Question</a:t>
                      </a:r>
                      <a:endParaRPr lang="en-US" sz="1600" dirty="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spcBef>
                          <a:spcPts val="0"/>
                        </a:spcBef>
                        <a:spcAft>
                          <a:spcPts val="0"/>
                        </a:spcAft>
                      </a:pPr>
                      <a:r>
                        <a:rPr lang="en-US" sz="1600">
                          <a:effectLst/>
                        </a:rPr>
                        <a:t>Theoretical-based Approach </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marL="0" marR="0" algn="ctr">
                        <a:spcBef>
                          <a:spcPts val="0"/>
                        </a:spcBef>
                        <a:spcAft>
                          <a:spcPts val="0"/>
                        </a:spcAft>
                      </a:pPr>
                      <a:r>
                        <a:rPr lang="en-US" sz="1600">
                          <a:effectLst/>
                        </a:rPr>
                        <a:t>Practice-based Approach </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marR="0" algn="ctr">
                        <a:spcBef>
                          <a:spcPts val="0"/>
                        </a:spcBef>
                        <a:spcAft>
                          <a:spcPts val="0"/>
                        </a:spcAft>
                      </a:pPr>
                      <a:r>
                        <a:rPr lang="en-US" sz="1600">
                          <a:effectLst/>
                        </a:rPr>
                        <a:t>Sig</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600" dirty="0">
                          <a:effectLst/>
                        </a:rPr>
                        <a:t>Effect</a:t>
                      </a:r>
                      <a:endParaRPr lang="en-US" sz="1600" dirty="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4028">
                <a:tc>
                  <a:txBody>
                    <a:bodyPr/>
                    <a:lstStyle/>
                    <a:p>
                      <a:pPr marL="0" marR="0">
                        <a:spcBef>
                          <a:spcPts val="0"/>
                        </a:spcBef>
                        <a:spcAft>
                          <a:spcPts val="0"/>
                        </a:spcAft>
                      </a:pPr>
                      <a:r>
                        <a:rPr lang="en-US" sz="1600" dirty="0">
                          <a:effectLst/>
                        </a:rPr>
                        <a:t> </a:t>
                      </a:r>
                      <a:endParaRPr lang="en-US" sz="1600" dirty="0">
                        <a:solidFill>
                          <a:srgbClr val="000000"/>
                        </a:solidFill>
                        <a:effectLst/>
                        <a:latin typeface="Times New Roman" charset="0"/>
                        <a:ea typeface="Cambria"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M</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SD</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M</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SD</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P </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dirty="0">
                          <a:effectLst/>
                        </a:rPr>
                        <a:t>d</a:t>
                      </a:r>
                      <a:endParaRPr lang="en-US" sz="1600" dirty="0">
                        <a:solidFill>
                          <a:srgbClr val="000000"/>
                        </a:solidFill>
                        <a:effectLst/>
                        <a:latin typeface="Times New Roman" charset="0"/>
                        <a:ea typeface="Cambria"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4028">
                <a:tc>
                  <a:txBody>
                    <a:bodyPr/>
                    <a:lstStyle/>
                    <a:p>
                      <a:pPr marL="0" marR="0">
                        <a:spcBef>
                          <a:spcPts val="0"/>
                        </a:spcBef>
                        <a:spcAft>
                          <a:spcPts val="0"/>
                        </a:spcAft>
                      </a:pPr>
                      <a:r>
                        <a:rPr lang="en-US" sz="1600" dirty="0">
                          <a:effectLst/>
                        </a:rPr>
                        <a:t> </a:t>
                      </a:r>
                      <a:endParaRPr lang="en-US" sz="1600" dirty="0">
                        <a:solidFill>
                          <a:srgbClr val="000000"/>
                        </a:solidFill>
                        <a:effectLst/>
                        <a:latin typeface="Times New Roman" charset="0"/>
                        <a:ea typeface="Cambria"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 </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 </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 </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 </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 </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dirty="0">
                          <a:effectLst/>
                        </a:rPr>
                        <a:t> </a:t>
                      </a:r>
                      <a:endParaRPr lang="en-US" sz="1600" dirty="0">
                        <a:solidFill>
                          <a:srgbClr val="000000"/>
                        </a:solidFill>
                        <a:effectLst/>
                        <a:latin typeface="Times New Roman" charset="0"/>
                        <a:ea typeface="Cambria"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4028">
                <a:tc>
                  <a:txBody>
                    <a:bodyPr/>
                    <a:lstStyle/>
                    <a:p>
                      <a:pPr marL="0" marR="0">
                        <a:spcBef>
                          <a:spcPts val="0"/>
                        </a:spcBef>
                        <a:spcAft>
                          <a:spcPts val="0"/>
                        </a:spcAft>
                      </a:pPr>
                      <a:r>
                        <a:rPr lang="en-US" sz="1600">
                          <a:effectLst/>
                        </a:rPr>
                        <a:t>Improvisation skill improved </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3.31</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.75</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3.71</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.64</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.10</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dirty="0">
                          <a:effectLst/>
                        </a:rPr>
                        <a:t> </a:t>
                      </a:r>
                      <a:endParaRPr lang="en-US" sz="1600" dirty="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34028">
                <a:tc>
                  <a:txBody>
                    <a:bodyPr/>
                    <a:lstStyle/>
                    <a:p>
                      <a:pPr marL="0" marR="0">
                        <a:spcBef>
                          <a:spcPts val="0"/>
                        </a:spcBef>
                        <a:spcAft>
                          <a:spcPts val="0"/>
                        </a:spcAft>
                      </a:pPr>
                      <a:r>
                        <a:rPr lang="en-US" sz="1600">
                          <a:effectLst/>
                        </a:rPr>
                        <a:t> </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 </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 </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 </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 </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 </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dirty="0">
                          <a:effectLst/>
                        </a:rPr>
                        <a:t> </a:t>
                      </a:r>
                      <a:endParaRPr lang="en-US" sz="1600" dirty="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34028">
                <a:tc>
                  <a:txBody>
                    <a:bodyPr/>
                    <a:lstStyle/>
                    <a:p>
                      <a:pPr marL="0" marR="0">
                        <a:spcBef>
                          <a:spcPts val="0"/>
                        </a:spcBef>
                        <a:spcAft>
                          <a:spcPts val="0"/>
                        </a:spcAft>
                      </a:pPr>
                      <a:r>
                        <a:rPr lang="en-US" sz="1600" dirty="0">
                          <a:effectLst/>
                        </a:rPr>
                        <a:t>Performance skill improved</a:t>
                      </a:r>
                      <a:endParaRPr lang="en-US" sz="1600" dirty="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3.79</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.87</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4.12</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.77</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   .001</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dirty="0">
                          <a:effectLst/>
                        </a:rPr>
                        <a:t>.51</a:t>
                      </a:r>
                      <a:endParaRPr lang="en-US" sz="1600" dirty="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4028">
                <a:tc gridSpan="7">
                  <a:txBody>
                    <a:bodyPr/>
                    <a:lstStyle/>
                    <a:p>
                      <a:r>
                        <a:rPr lang="en-US" sz="1600" i="1" kern="1200" dirty="0">
                          <a:solidFill>
                            <a:schemeClr val="tx1"/>
                          </a:solidFill>
                          <a:effectLst/>
                          <a:latin typeface="+mn-lt"/>
                          <a:ea typeface="+mn-ea"/>
                          <a:cs typeface="+mn-cs"/>
                        </a:rPr>
                        <a:t>Note</a:t>
                      </a:r>
                      <a:r>
                        <a:rPr lang="en-US" sz="1600" kern="1200" dirty="0">
                          <a:solidFill>
                            <a:schemeClr val="tx1"/>
                          </a:solidFill>
                          <a:effectLst/>
                          <a:latin typeface="+mn-lt"/>
                          <a:ea typeface="+mn-ea"/>
                          <a:cs typeface="+mn-cs"/>
                        </a:rPr>
                        <a:t>: Questions M calculated from Likert scale: 1 Strongly disagree – 5 Strongly agree</a:t>
                      </a:r>
                    </a:p>
                    <a:p>
                      <a:r>
                        <a:rPr lang="en-US" sz="1600" kern="1200" dirty="0">
                          <a:solidFill>
                            <a:schemeClr val="tx1"/>
                          </a:solidFill>
                          <a:effectLst/>
                          <a:latin typeface="+mn-lt"/>
                          <a:ea typeface="+mn-ea"/>
                          <a:cs typeface="+mn-cs"/>
                        </a:rPr>
                        <a:t> *</a:t>
                      </a:r>
                      <a:r>
                        <a:rPr lang="en-US" sz="1600" i="1" kern="1200" dirty="0">
                          <a:solidFill>
                            <a:schemeClr val="tx1"/>
                          </a:solidFill>
                          <a:effectLst/>
                          <a:latin typeface="+mn-lt"/>
                          <a:ea typeface="+mn-ea"/>
                          <a:cs typeface="+mn-cs"/>
                        </a:rPr>
                        <a:t>p</a:t>
                      </a:r>
                      <a:r>
                        <a:rPr lang="en-US" sz="1600" kern="1200" dirty="0">
                          <a:solidFill>
                            <a:schemeClr val="tx1"/>
                          </a:solidFill>
                          <a:effectLst/>
                          <a:latin typeface="+mn-lt"/>
                          <a:ea typeface="+mn-ea"/>
                          <a:cs typeface="+mn-cs"/>
                        </a:rPr>
                        <a:t>&lt; .05. **</a:t>
                      </a:r>
                      <a:r>
                        <a:rPr lang="en-US" sz="1600" i="1" kern="1200" dirty="0">
                          <a:solidFill>
                            <a:schemeClr val="tx1"/>
                          </a:solidFill>
                          <a:effectLst/>
                          <a:latin typeface="+mn-lt"/>
                          <a:ea typeface="+mn-ea"/>
                          <a:cs typeface="+mn-cs"/>
                        </a:rPr>
                        <a:t>p</a:t>
                      </a:r>
                      <a:r>
                        <a:rPr lang="en-US" sz="1600" kern="1200" dirty="0">
                          <a:solidFill>
                            <a:schemeClr val="tx1"/>
                          </a:solidFill>
                          <a:effectLst/>
                          <a:latin typeface="+mn-lt"/>
                          <a:ea typeface="+mn-ea"/>
                          <a:cs typeface="+mn-cs"/>
                        </a:rPr>
                        <a:t>&lt;.01 ***</a:t>
                      </a:r>
                      <a:r>
                        <a:rPr lang="en-US" sz="1600" i="1" kern="1200" dirty="0">
                          <a:solidFill>
                            <a:schemeClr val="tx1"/>
                          </a:solidFill>
                          <a:effectLst/>
                          <a:latin typeface="+mn-lt"/>
                          <a:ea typeface="+mn-ea"/>
                          <a:cs typeface="+mn-cs"/>
                        </a:rPr>
                        <a:t>p</a:t>
                      </a:r>
                      <a:r>
                        <a:rPr lang="en-US" sz="1600" kern="1200" dirty="0">
                          <a:solidFill>
                            <a:schemeClr val="tx1"/>
                          </a:solidFill>
                          <a:effectLst/>
                          <a:latin typeface="+mn-lt"/>
                          <a:ea typeface="+mn-ea"/>
                          <a:cs typeface="+mn-cs"/>
                        </a:rPr>
                        <a:t>&lt;.001.</a:t>
                      </a:r>
                    </a:p>
                    <a:p>
                      <a:pPr marL="0" marR="0">
                        <a:spcBef>
                          <a:spcPts val="0"/>
                        </a:spcBef>
                        <a:spcAft>
                          <a:spcPts val="0"/>
                        </a:spcAft>
                      </a:pPr>
                      <a:endParaRPr lang="en-US" sz="1600" dirty="0">
                        <a:solidFill>
                          <a:srgbClr val="000000"/>
                        </a:solidFill>
                        <a:effectLst/>
                        <a:latin typeface="Times New Roman" charset="0"/>
                        <a:ea typeface="Cambria"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spcBef>
                          <a:spcPts val="0"/>
                        </a:spcBef>
                        <a:spcAft>
                          <a:spcPts val="0"/>
                        </a:spcAft>
                      </a:pPr>
                      <a:endParaRPr lang="en-US" sz="12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spcBef>
                          <a:spcPts val="0"/>
                        </a:spcBef>
                        <a:spcAft>
                          <a:spcPts val="0"/>
                        </a:spcAft>
                      </a:pPr>
                      <a:endParaRPr lang="en-US" sz="12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spcBef>
                          <a:spcPts val="0"/>
                        </a:spcBef>
                        <a:spcAft>
                          <a:spcPts val="0"/>
                        </a:spcAft>
                      </a:pPr>
                      <a:endParaRPr lang="en-US" sz="12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spcBef>
                          <a:spcPts val="0"/>
                        </a:spcBef>
                        <a:spcAft>
                          <a:spcPts val="0"/>
                        </a:spcAft>
                      </a:pPr>
                      <a:endParaRPr lang="en-US" sz="12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spcBef>
                          <a:spcPts val="0"/>
                        </a:spcBef>
                        <a:spcAft>
                          <a:spcPts val="0"/>
                        </a:spcAft>
                      </a:pPr>
                      <a:endParaRPr lang="en-US" sz="12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spcBef>
                          <a:spcPts val="0"/>
                        </a:spcBef>
                        <a:spcAft>
                          <a:spcPts val="0"/>
                        </a:spcAft>
                      </a:pPr>
                      <a:endParaRPr lang="en-US" sz="1200" dirty="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09359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Individuality of Expression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82500038"/>
              </p:ext>
            </p:extLst>
          </p:nvPr>
        </p:nvGraphicFramePr>
        <p:xfrm>
          <a:off x="2016690" y="2066795"/>
          <a:ext cx="8793271" cy="4051473"/>
        </p:xfrm>
        <a:graphic>
          <a:graphicData uri="http://schemas.openxmlformats.org/drawingml/2006/table">
            <a:tbl>
              <a:tblPr firstRow="1" firstCol="1" bandRow="1">
                <a:tableStyleId>{5940675A-B579-460E-94D1-54222C63F5DA}</a:tableStyleId>
              </a:tblPr>
              <a:tblGrid>
                <a:gridCol w="2732505">
                  <a:extLst>
                    <a:ext uri="{9D8B030D-6E8A-4147-A177-3AD203B41FA5}">
                      <a16:colId xmlns:a16="http://schemas.microsoft.com/office/drawing/2014/main" val="20000"/>
                    </a:ext>
                  </a:extLst>
                </a:gridCol>
                <a:gridCol w="1110080">
                  <a:extLst>
                    <a:ext uri="{9D8B030D-6E8A-4147-A177-3AD203B41FA5}">
                      <a16:colId xmlns:a16="http://schemas.microsoft.com/office/drawing/2014/main" val="20001"/>
                    </a:ext>
                  </a:extLst>
                </a:gridCol>
                <a:gridCol w="1024689">
                  <a:extLst>
                    <a:ext uri="{9D8B030D-6E8A-4147-A177-3AD203B41FA5}">
                      <a16:colId xmlns:a16="http://schemas.microsoft.com/office/drawing/2014/main" val="20002"/>
                    </a:ext>
                  </a:extLst>
                </a:gridCol>
                <a:gridCol w="768517">
                  <a:extLst>
                    <a:ext uri="{9D8B030D-6E8A-4147-A177-3AD203B41FA5}">
                      <a16:colId xmlns:a16="http://schemas.microsoft.com/office/drawing/2014/main" val="20003"/>
                    </a:ext>
                  </a:extLst>
                </a:gridCol>
                <a:gridCol w="254194">
                  <a:extLst>
                    <a:ext uri="{9D8B030D-6E8A-4147-A177-3AD203B41FA5}">
                      <a16:colId xmlns:a16="http://schemas.microsoft.com/office/drawing/2014/main" val="20004"/>
                    </a:ext>
                  </a:extLst>
                </a:gridCol>
                <a:gridCol w="1024689">
                  <a:extLst>
                    <a:ext uri="{9D8B030D-6E8A-4147-A177-3AD203B41FA5}">
                      <a16:colId xmlns:a16="http://schemas.microsoft.com/office/drawing/2014/main" val="20005"/>
                    </a:ext>
                  </a:extLst>
                </a:gridCol>
                <a:gridCol w="1110080">
                  <a:extLst>
                    <a:ext uri="{9D8B030D-6E8A-4147-A177-3AD203B41FA5}">
                      <a16:colId xmlns:a16="http://schemas.microsoft.com/office/drawing/2014/main" val="20006"/>
                    </a:ext>
                  </a:extLst>
                </a:gridCol>
                <a:gridCol w="768517">
                  <a:extLst>
                    <a:ext uri="{9D8B030D-6E8A-4147-A177-3AD203B41FA5}">
                      <a16:colId xmlns:a16="http://schemas.microsoft.com/office/drawing/2014/main" val="20007"/>
                    </a:ext>
                  </a:extLst>
                </a:gridCol>
              </a:tblGrid>
              <a:tr h="735477">
                <a:tc>
                  <a:txBody>
                    <a:bodyPr/>
                    <a:lstStyle/>
                    <a:p>
                      <a:pPr marL="0" marR="0">
                        <a:spcBef>
                          <a:spcPts val="0"/>
                        </a:spcBef>
                        <a:spcAft>
                          <a:spcPts val="0"/>
                        </a:spcAft>
                      </a:pPr>
                      <a:r>
                        <a:rPr lang="en-US" sz="1600" dirty="0">
                          <a:effectLst/>
                        </a:rPr>
                        <a:t>Question</a:t>
                      </a:r>
                      <a:endParaRPr lang="en-US" sz="1600" dirty="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spcBef>
                          <a:spcPts val="0"/>
                        </a:spcBef>
                        <a:spcAft>
                          <a:spcPts val="0"/>
                        </a:spcAft>
                      </a:pPr>
                      <a:r>
                        <a:rPr lang="en-US" sz="1600">
                          <a:effectLst/>
                        </a:rPr>
                        <a:t>Theoretical-based Approach (n=102)</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3">
                  <a:txBody>
                    <a:bodyPr/>
                    <a:lstStyle/>
                    <a:p>
                      <a:pPr marL="0" marR="0" algn="ctr">
                        <a:spcBef>
                          <a:spcPts val="0"/>
                        </a:spcBef>
                        <a:spcAft>
                          <a:spcPts val="0"/>
                        </a:spcAft>
                      </a:pPr>
                      <a:r>
                        <a:rPr lang="en-US" sz="1600">
                          <a:effectLst/>
                        </a:rPr>
                        <a:t>Practice-based Approach (n=89)</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600">
                          <a:effectLst/>
                        </a:rPr>
                        <a:t>Sig</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600" dirty="0">
                          <a:effectLst/>
                        </a:rPr>
                        <a:t>Effect</a:t>
                      </a:r>
                      <a:endParaRPr lang="en-US" sz="1600" dirty="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54079">
                <a:tc>
                  <a:txBody>
                    <a:bodyPr/>
                    <a:lstStyle/>
                    <a:p>
                      <a:pPr marL="0" marR="0">
                        <a:spcBef>
                          <a:spcPts val="0"/>
                        </a:spcBef>
                        <a:spcAft>
                          <a:spcPts val="0"/>
                        </a:spcAft>
                      </a:pPr>
                      <a:r>
                        <a:rPr lang="en-US" sz="1600" dirty="0">
                          <a:effectLst/>
                        </a:rPr>
                        <a:t> </a:t>
                      </a:r>
                      <a:endParaRPr lang="en-US" sz="1600" dirty="0">
                        <a:solidFill>
                          <a:srgbClr val="000000"/>
                        </a:solidFill>
                        <a:effectLst/>
                        <a:latin typeface="Times New Roman" charset="0"/>
                        <a:ea typeface="Cambria"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M</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SD</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spcBef>
                          <a:spcPts val="0"/>
                        </a:spcBef>
                        <a:spcAft>
                          <a:spcPts val="0"/>
                        </a:spcAft>
                      </a:pPr>
                      <a:r>
                        <a:rPr lang="en-US" sz="1600">
                          <a:effectLst/>
                        </a:rPr>
                        <a:t>M</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marR="0" algn="ctr">
                        <a:spcBef>
                          <a:spcPts val="0"/>
                        </a:spcBef>
                        <a:spcAft>
                          <a:spcPts val="0"/>
                        </a:spcAft>
                      </a:pPr>
                      <a:r>
                        <a:rPr lang="en-US" sz="1600">
                          <a:effectLst/>
                        </a:rPr>
                        <a:t>SD</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P </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dirty="0">
                          <a:effectLst/>
                        </a:rPr>
                        <a:t>d</a:t>
                      </a:r>
                      <a:endParaRPr lang="en-US" sz="1600" dirty="0">
                        <a:solidFill>
                          <a:srgbClr val="000000"/>
                        </a:solidFill>
                        <a:effectLst/>
                        <a:latin typeface="Times New Roman" charset="0"/>
                        <a:ea typeface="Cambria"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0213">
                <a:tc>
                  <a:txBody>
                    <a:bodyPr/>
                    <a:lstStyle/>
                    <a:p>
                      <a:pPr marL="0" marR="0">
                        <a:spcBef>
                          <a:spcPts val="0"/>
                        </a:spcBef>
                        <a:spcAft>
                          <a:spcPts val="0"/>
                        </a:spcAft>
                      </a:pPr>
                      <a:r>
                        <a:rPr lang="en-US" sz="1600">
                          <a:effectLst/>
                        </a:rPr>
                        <a:t> </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 </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 </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 </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gridSpan="2">
                  <a:txBody>
                    <a:bodyPr/>
                    <a:lstStyle/>
                    <a:p>
                      <a:pPr marL="0" marR="0" algn="ctr">
                        <a:spcBef>
                          <a:spcPts val="0"/>
                        </a:spcBef>
                        <a:spcAft>
                          <a:spcPts val="0"/>
                        </a:spcAft>
                      </a:pPr>
                      <a:r>
                        <a:rPr lang="en-US" sz="1600">
                          <a:effectLst/>
                        </a:rPr>
                        <a:t> </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pPr marL="0" marR="0" algn="ctr">
                        <a:spcBef>
                          <a:spcPts val="0"/>
                        </a:spcBef>
                        <a:spcAft>
                          <a:spcPts val="0"/>
                        </a:spcAft>
                      </a:pPr>
                      <a:r>
                        <a:rPr lang="en-US" sz="1600">
                          <a:effectLst/>
                        </a:rPr>
                        <a:t> </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 </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0213">
                <a:tc>
                  <a:txBody>
                    <a:bodyPr/>
                    <a:lstStyle/>
                    <a:p>
                      <a:pPr marL="0" marR="0">
                        <a:spcBef>
                          <a:spcPts val="0"/>
                        </a:spcBef>
                        <a:spcAft>
                          <a:spcPts val="0"/>
                        </a:spcAft>
                      </a:pPr>
                      <a:r>
                        <a:rPr lang="en-US" sz="1600">
                          <a:effectLst/>
                        </a:rPr>
                        <a:t> Unique personal sound </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2.96</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0.89</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3.27</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marL="0" marR="0" algn="ctr">
                        <a:spcBef>
                          <a:spcPts val="0"/>
                        </a:spcBef>
                        <a:spcAft>
                          <a:spcPts val="0"/>
                        </a:spcAft>
                      </a:pPr>
                      <a:r>
                        <a:rPr lang="en-US" sz="1600">
                          <a:effectLst/>
                        </a:rPr>
                        <a:t>0.94</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pPr marL="0" marR="0" algn="ctr">
                        <a:spcBef>
                          <a:spcPts val="0"/>
                        </a:spcBef>
                        <a:spcAft>
                          <a:spcPts val="0"/>
                        </a:spcAft>
                      </a:pPr>
                      <a:r>
                        <a:rPr lang="en-US" sz="1600">
                          <a:effectLst/>
                        </a:rPr>
                        <a:t>.020*</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.34</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80426">
                <a:tc>
                  <a:txBody>
                    <a:bodyPr/>
                    <a:lstStyle/>
                    <a:p>
                      <a:pPr marL="0" marR="0">
                        <a:spcBef>
                          <a:spcPts val="0"/>
                        </a:spcBef>
                        <a:spcAft>
                          <a:spcPts val="0"/>
                        </a:spcAft>
                      </a:pPr>
                      <a:r>
                        <a:rPr lang="en-US" sz="1600">
                          <a:effectLst/>
                        </a:rPr>
                        <a:t>Increased ability to express </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3.17</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1.09</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3.54</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marL="0" marR="0" algn="ctr">
                        <a:spcBef>
                          <a:spcPts val="0"/>
                        </a:spcBef>
                        <a:spcAft>
                          <a:spcPts val="0"/>
                        </a:spcAft>
                      </a:pPr>
                      <a:r>
                        <a:rPr lang="en-US" sz="1600">
                          <a:effectLst/>
                        </a:rPr>
                        <a:t>0.93</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pPr marL="0" marR="0" algn="ctr">
                        <a:spcBef>
                          <a:spcPts val="0"/>
                        </a:spcBef>
                        <a:spcAft>
                          <a:spcPts val="0"/>
                        </a:spcAft>
                      </a:pPr>
                      <a:r>
                        <a:rPr lang="en-US" sz="1600">
                          <a:effectLst/>
                        </a:rPr>
                        <a:t>  .012*</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.36</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0213">
                <a:tc>
                  <a:txBody>
                    <a:bodyPr/>
                    <a:lstStyle/>
                    <a:p>
                      <a:pPr marL="0" marR="0">
                        <a:spcBef>
                          <a:spcPts val="0"/>
                        </a:spcBef>
                        <a:spcAft>
                          <a:spcPts val="0"/>
                        </a:spcAft>
                      </a:pPr>
                      <a:r>
                        <a:rPr lang="en-US" sz="1600">
                          <a:effectLst/>
                        </a:rPr>
                        <a:t>Personality in the music.</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4.07</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0.80</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4.35</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marL="0" marR="0" algn="ctr">
                        <a:spcBef>
                          <a:spcPts val="0"/>
                        </a:spcBef>
                        <a:spcAft>
                          <a:spcPts val="0"/>
                        </a:spcAft>
                      </a:pPr>
                      <a:r>
                        <a:rPr lang="en-US" sz="1600">
                          <a:effectLst/>
                        </a:rPr>
                        <a:t>0.81</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pPr marL="0" marR="0" algn="ctr">
                        <a:spcBef>
                          <a:spcPts val="0"/>
                        </a:spcBef>
                        <a:spcAft>
                          <a:spcPts val="0"/>
                        </a:spcAft>
                      </a:pPr>
                      <a:r>
                        <a:rPr lang="en-US" sz="1600">
                          <a:effectLst/>
                        </a:rPr>
                        <a:t>  .018*</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.35</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680426">
                <a:tc>
                  <a:txBody>
                    <a:bodyPr/>
                    <a:lstStyle/>
                    <a:p>
                      <a:pPr marL="0" marR="0">
                        <a:spcBef>
                          <a:spcPts val="0"/>
                        </a:spcBef>
                        <a:spcAft>
                          <a:spcPts val="0"/>
                        </a:spcAft>
                      </a:pPr>
                      <a:r>
                        <a:rPr lang="en-US" sz="1600" dirty="0">
                          <a:effectLst/>
                        </a:rPr>
                        <a:t>Scales/arpeggios vs. personal expression</a:t>
                      </a:r>
                      <a:endParaRPr lang="en-US" sz="1600" dirty="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2.36</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0.99</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a:effectLst/>
                        </a:rPr>
                        <a:t>2.37</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marL="0" marR="0" algn="ctr">
                        <a:spcBef>
                          <a:spcPts val="0"/>
                        </a:spcBef>
                        <a:spcAft>
                          <a:spcPts val="0"/>
                        </a:spcAft>
                      </a:pPr>
                      <a:r>
                        <a:rPr lang="en-US" sz="1600">
                          <a:effectLst/>
                        </a:rPr>
                        <a:t>1.04</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pPr marL="0" marR="0" algn="ctr">
                        <a:spcBef>
                          <a:spcPts val="0"/>
                        </a:spcBef>
                        <a:spcAft>
                          <a:spcPts val="0"/>
                        </a:spcAft>
                      </a:pPr>
                      <a:r>
                        <a:rPr lang="en-US" sz="1600">
                          <a:effectLst/>
                        </a:rPr>
                        <a:t>.957</a:t>
                      </a: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600" dirty="0">
                          <a:effectLst/>
                        </a:rPr>
                        <a:t> </a:t>
                      </a:r>
                      <a:endParaRPr lang="en-US" sz="1600" dirty="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80426">
                <a:tc gridSpan="8">
                  <a:txBody>
                    <a:bodyPr/>
                    <a:lstStyle/>
                    <a:p>
                      <a:r>
                        <a:rPr lang="en-US" sz="1800" i="1" kern="1200" dirty="0">
                          <a:solidFill>
                            <a:schemeClr val="tx1"/>
                          </a:solidFill>
                          <a:effectLst/>
                          <a:latin typeface="+mn-lt"/>
                          <a:ea typeface="+mn-ea"/>
                          <a:cs typeface="+mn-cs"/>
                        </a:rPr>
                        <a:t>Note</a:t>
                      </a:r>
                      <a:r>
                        <a:rPr lang="en-US" sz="1800" kern="1200" dirty="0">
                          <a:solidFill>
                            <a:schemeClr val="tx1"/>
                          </a:solidFill>
                          <a:effectLst/>
                          <a:latin typeface="+mn-lt"/>
                          <a:ea typeface="+mn-ea"/>
                          <a:cs typeface="+mn-cs"/>
                        </a:rPr>
                        <a:t>: Questions M calculated from Likert scale: 1 Strongly disagree – 5 Strongly agree</a:t>
                      </a:r>
                    </a:p>
                    <a:p>
                      <a:r>
                        <a:rPr lang="en-US" sz="1800" kern="1200" dirty="0">
                          <a:solidFill>
                            <a:schemeClr val="tx1"/>
                          </a:solidFill>
                          <a:effectLst/>
                          <a:latin typeface="+mn-lt"/>
                          <a:ea typeface="+mn-ea"/>
                          <a:cs typeface="+mn-cs"/>
                        </a:rPr>
                        <a:t> *</a:t>
                      </a:r>
                      <a:r>
                        <a:rPr lang="en-US" sz="1800" i="1" kern="1200" dirty="0">
                          <a:solidFill>
                            <a:schemeClr val="tx1"/>
                          </a:solidFill>
                          <a:effectLst/>
                          <a:latin typeface="+mn-lt"/>
                          <a:ea typeface="+mn-ea"/>
                          <a:cs typeface="+mn-cs"/>
                        </a:rPr>
                        <a:t>p</a:t>
                      </a:r>
                      <a:r>
                        <a:rPr lang="en-US" sz="1800" kern="1200" dirty="0">
                          <a:solidFill>
                            <a:schemeClr val="tx1"/>
                          </a:solidFill>
                          <a:effectLst/>
                          <a:latin typeface="+mn-lt"/>
                          <a:ea typeface="+mn-ea"/>
                          <a:cs typeface="+mn-cs"/>
                        </a:rPr>
                        <a:t>&lt; .05. **</a:t>
                      </a:r>
                      <a:r>
                        <a:rPr lang="en-US" sz="1800" i="1" kern="1200" dirty="0">
                          <a:solidFill>
                            <a:schemeClr val="tx1"/>
                          </a:solidFill>
                          <a:effectLst/>
                          <a:latin typeface="+mn-lt"/>
                          <a:ea typeface="+mn-ea"/>
                          <a:cs typeface="+mn-cs"/>
                        </a:rPr>
                        <a:t>p</a:t>
                      </a:r>
                      <a:r>
                        <a:rPr lang="en-US" sz="1800" kern="1200" dirty="0">
                          <a:solidFill>
                            <a:schemeClr val="tx1"/>
                          </a:solidFill>
                          <a:effectLst/>
                          <a:latin typeface="+mn-lt"/>
                          <a:ea typeface="+mn-ea"/>
                          <a:cs typeface="+mn-cs"/>
                        </a:rPr>
                        <a:t>&lt;.01.</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algn="ctr">
                        <a:spcBef>
                          <a:spcPts val="0"/>
                        </a:spcBef>
                        <a:spcAft>
                          <a:spcPts val="0"/>
                        </a:spcAft>
                      </a:pP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algn="ctr">
                        <a:spcBef>
                          <a:spcPts val="0"/>
                        </a:spcBef>
                        <a:spcAft>
                          <a:spcPts val="0"/>
                        </a:spcAft>
                      </a:pP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algn="ctr">
                        <a:spcBef>
                          <a:spcPts val="0"/>
                        </a:spcBef>
                        <a:spcAft>
                          <a:spcPts val="0"/>
                        </a:spcAft>
                      </a:pP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algn="ctr">
                        <a:spcBef>
                          <a:spcPts val="0"/>
                        </a:spcBef>
                        <a:spcAft>
                          <a:spcPts val="0"/>
                        </a:spcAft>
                      </a:pP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pPr marL="0" marR="0" algn="ctr">
                        <a:spcBef>
                          <a:spcPts val="0"/>
                        </a:spcBef>
                        <a:spcAft>
                          <a:spcPts val="0"/>
                        </a:spcAft>
                      </a:pPr>
                      <a:endParaRPr lang="en-US" sz="160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a:spcBef>
                          <a:spcPts val="0"/>
                        </a:spcBef>
                        <a:spcAft>
                          <a:spcPts val="0"/>
                        </a:spcAft>
                      </a:pPr>
                      <a:endParaRPr lang="en-US" sz="1600" dirty="0">
                        <a:solidFill>
                          <a:srgbClr val="000000"/>
                        </a:solidFill>
                        <a:effectLst/>
                        <a:latin typeface="Times New Roman" charset="0"/>
                        <a:ea typeface="Cambria"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45758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lnSpc>
                <a:spcPct val="80000"/>
              </a:lnSpc>
            </a:pPr>
            <a:r>
              <a:rPr lang="en-US" sz="3200"/>
              <a:t>What distinguishes jazz from other types of music?</a:t>
            </a:r>
          </a:p>
        </p:txBody>
      </p:sp>
      <p:sp>
        <p:nvSpPr>
          <p:cNvPr id="3" name="Content Placeholder 2"/>
          <p:cNvSpPr>
            <a:spLocks noGrp="1"/>
          </p:cNvSpPr>
          <p:nvPr>
            <p:ph idx="1"/>
          </p:nvPr>
        </p:nvSpPr>
        <p:spPr>
          <a:xfrm>
            <a:off x="6049182" y="802638"/>
            <a:ext cx="5408696" cy="5252722"/>
          </a:xfrm>
        </p:spPr>
        <p:txBody>
          <a:bodyPr anchor="ctr">
            <a:normAutofit/>
          </a:bodyPr>
          <a:lstStyle/>
          <a:p>
            <a:r>
              <a:rPr lang="en-US" sz="2400" dirty="0">
                <a:solidFill>
                  <a:schemeClr val="bg1"/>
                </a:solidFill>
              </a:rPr>
              <a:t>Three Unique Criteria (</a:t>
            </a:r>
            <a:r>
              <a:rPr lang="en-US" sz="2400" dirty="0" err="1">
                <a:solidFill>
                  <a:schemeClr val="bg1"/>
                </a:solidFill>
              </a:rPr>
              <a:t>Suber</a:t>
            </a:r>
            <a:r>
              <a:rPr lang="en-US" sz="2400" dirty="0">
                <a:solidFill>
                  <a:schemeClr val="bg1"/>
                </a:solidFill>
              </a:rPr>
              <a:t>, 1976)</a:t>
            </a:r>
          </a:p>
          <a:p>
            <a:pPr lvl="1"/>
            <a:r>
              <a:rPr lang="en-US" dirty="0">
                <a:solidFill>
                  <a:schemeClr val="bg1"/>
                </a:solidFill>
              </a:rPr>
              <a:t>Improvisation (spontaneous composition)</a:t>
            </a:r>
          </a:p>
          <a:p>
            <a:pPr lvl="1"/>
            <a:r>
              <a:rPr lang="en-US" dirty="0">
                <a:solidFill>
                  <a:schemeClr val="bg1"/>
                </a:solidFill>
              </a:rPr>
              <a:t>Sense of moving time (swing style)</a:t>
            </a:r>
          </a:p>
          <a:p>
            <a:pPr lvl="1"/>
            <a:r>
              <a:rPr lang="en-US" dirty="0">
                <a:solidFill>
                  <a:schemeClr val="bg1"/>
                </a:solidFill>
              </a:rPr>
              <a:t>Individuality of expression (the ability to make and establish your own personal sound)</a:t>
            </a:r>
          </a:p>
          <a:p>
            <a:pPr marL="457200" lvl="1" indent="0">
              <a:buNone/>
            </a:pPr>
            <a:endParaRPr lang="en-US" dirty="0">
              <a:solidFill>
                <a:schemeClr val="bg1"/>
              </a:solidFill>
            </a:endParaRPr>
          </a:p>
          <a:p>
            <a:pPr marL="457200" lvl="1" indent="0">
              <a:buNone/>
            </a:pPr>
            <a:r>
              <a:rPr lang="en-US" dirty="0">
                <a:solidFill>
                  <a:schemeClr val="bg1"/>
                </a:solidFill>
              </a:rPr>
              <a:t>Core Activity  - Improvisation (Prouty, 2012)</a:t>
            </a:r>
          </a:p>
          <a:p>
            <a:pPr marL="457200" lvl="1" indent="0">
              <a:buNone/>
            </a:pPr>
            <a:endParaRPr lang="en-US" dirty="0">
              <a:solidFill>
                <a:schemeClr val="bg1"/>
              </a:solidFill>
            </a:endParaRPr>
          </a:p>
          <a:p>
            <a:pPr marL="457200" lvl="1" indent="0">
              <a:buNone/>
            </a:pPr>
            <a:r>
              <a:rPr lang="en-US" dirty="0">
                <a:solidFill>
                  <a:schemeClr val="bg1"/>
                </a:solidFill>
              </a:rPr>
              <a:t>Jazz is Democratic (Berger, 2016; Marsalis, 1998).</a:t>
            </a:r>
          </a:p>
          <a:p>
            <a:pPr lvl="1"/>
            <a:endParaRPr lang="en-US" dirty="0">
              <a:solidFill>
                <a:schemeClr val="bg1"/>
              </a:solidFill>
            </a:endParaRPr>
          </a:p>
        </p:txBody>
      </p:sp>
    </p:spTree>
    <p:extLst>
      <p:ext uri="{BB962C8B-B14F-4D97-AF65-F5344CB8AC3E}">
        <p14:creationId xmlns:p14="http://schemas.microsoft.com/office/powerpoint/2010/main" val="55608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Racial and Ethnic Contributions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6260997"/>
              </p:ext>
            </p:extLst>
          </p:nvPr>
        </p:nvGraphicFramePr>
        <p:xfrm>
          <a:off x="1603333" y="1690684"/>
          <a:ext cx="8981160" cy="4582350"/>
        </p:xfrm>
        <a:graphic>
          <a:graphicData uri="http://schemas.openxmlformats.org/drawingml/2006/table">
            <a:tbl>
              <a:tblPr firstRow="1" firstCol="1" bandRow="1">
                <a:tableStyleId>{2D5ABB26-0587-4C30-8999-92F81FD0307C}</a:tableStyleId>
              </a:tblPr>
              <a:tblGrid>
                <a:gridCol w="2790891">
                  <a:extLst>
                    <a:ext uri="{9D8B030D-6E8A-4147-A177-3AD203B41FA5}">
                      <a16:colId xmlns:a16="http://schemas.microsoft.com/office/drawing/2014/main" val="20000"/>
                    </a:ext>
                  </a:extLst>
                </a:gridCol>
                <a:gridCol w="1133799">
                  <a:extLst>
                    <a:ext uri="{9D8B030D-6E8A-4147-A177-3AD203B41FA5}">
                      <a16:colId xmlns:a16="http://schemas.microsoft.com/office/drawing/2014/main" val="20001"/>
                    </a:ext>
                  </a:extLst>
                </a:gridCol>
                <a:gridCol w="1046584">
                  <a:extLst>
                    <a:ext uri="{9D8B030D-6E8A-4147-A177-3AD203B41FA5}">
                      <a16:colId xmlns:a16="http://schemas.microsoft.com/office/drawing/2014/main" val="20002"/>
                    </a:ext>
                  </a:extLst>
                </a:gridCol>
                <a:gridCol w="784939">
                  <a:extLst>
                    <a:ext uri="{9D8B030D-6E8A-4147-A177-3AD203B41FA5}">
                      <a16:colId xmlns:a16="http://schemas.microsoft.com/office/drawing/2014/main" val="20003"/>
                    </a:ext>
                  </a:extLst>
                </a:gridCol>
                <a:gridCol w="259625">
                  <a:extLst>
                    <a:ext uri="{9D8B030D-6E8A-4147-A177-3AD203B41FA5}">
                      <a16:colId xmlns:a16="http://schemas.microsoft.com/office/drawing/2014/main" val="20004"/>
                    </a:ext>
                  </a:extLst>
                </a:gridCol>
                <a:gridCol w="1046584">
                  <a:extLst>
                    <a:ext uri="{9D8B030D-6E8A-4147-A177-3AD203B41FA5}">
                      <a16:colId xmlns:a16="http://schemas.microsoft.com/office/drawing/2014/main" val="20005"/>
                    </a:ext>
                  </a:extLst>
                </a:gridCol>
                <a:gridCol w="1133799">
                  <a:extLst>
                    <a:ext uri="{9D8B030D-6E8A-4147-A177-3AD203B41FA5}">
                      <a16:colId xmlns:a16="http://schemas.microsoft.com/office/drawing/2014/main" val="20006"/>
                    </a:ext>
                  </a:extLst>
                </a:gridCol>
                <a:gridCol w="784939">
                  <a:extLst>
                    <a:ext uri="{9D8B030D-6E8A-4147-A177-3AD203B41FA5}">
                      <a16:colId xmlns:a16="http://schemas.microsoft.com/office/drawing/2014/main" val="20007"/>
                    </a:ext>
                  </a:extLst>
                </a:gridCol>
              </a:tblGrid>
              <a:tr h="648615">
                <a:tc>
                  <a:txBody>
                    <a:bodyPr/>
                    <a:lstStyle/>
                    <a:p>
                      <a:pPr marL="0" marR="0">
                        <a:spcBef>
                          <a:spcPts val="0"/>
                        </a:spcBef>
                        <a:spcAft>
                          <a:spcPts val="0"/>
                        </a:spcAft>
                      </a:pPr>
                      <a:r>
                        <a:rPr lang="en-US" sz="1600" dirty="0">
                          <a:effectLst/>
                        </a:rPr>
                        <a:t>Question</a:t>
                      </a:r>
                      <a:endParaRPr lang="en-US" sz="1600" dirty="0">
                        <a:solidFill>
                          <a:srgbClr val="000000"/>
                        </a:solidFill>
                        <a:effectLst/>
                        <a:latin typeface="Times New Roman" charset="0"/>
                        <a:ea typeface="Cambria" charset="0"/>
                      </a:endParaRPr>
                    </a:p>
                  </a:txBody>
                  <a:tcPr marL="68580" marR="68580" marT="0" marB="0">
                    <a:lnB w="12700" cap="flat" cmpd="sng" algn="ctr">
                      <a:solidFill>
                        <a:schemeClr val="tx1"/>
                      </a:solidFill>
                      <a:prstDash val="solid"/>
                      <a:round/>
                      <a:headEnd type="none" w="med" len="med"/>
                      <a:tailEnd type="none" w="med" len="med"/>
                    </a:lnB>
                  </a:tcPr>
                </a:tc>
                <a:tc gridSpan="2">
                  <a:txBody>
                    <a:bodyPr/>
                    <a:lstStyle/>
                    <a:p>
                      <a:pPr marL="0" marR="0" algn="ctr">
                        <a:spcBef>
                          <a:spcPts val="0"/>
                        </a:spcBef>
                        <a:spcAft>
                          <a:spcPts val="0"/>
                        </a:spcAft>
                      </a:pPr>
                      <a:r>
                        <a:rPr lang="en-US" sz="1600">
                          <a:effectLst/>
                        </a:rPr>
                        <a:t>Theoretical-based Approach (n=102)</a:t>
                      </a:r>
                      <a:endParaRPr lang="en-US" sz="1600">
                        <a:solidFill>
                          <a:srgbClr val="000000"/>
                        </a:solidFill>
                        <a:effectLst/>
                        <a:latin typeface="Times New Roman" charset="0"/>
                        <a:ea typeface="Cambria" charset="0"/>
                      </a:endParaRPr>
                    </a:p>
                  </a:txBody>
                  <a:tcPr marL="68580" marR="68580" marT="0" marB="0">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marL="0" marR="0" algn="ctr">
                        <a:spcBef>
                          <a:spcPts val="0"/>
                        </a:spcBef>
                        <a:spcAft>
                          <a:spcPts val="0"/>
                        </a:spcAft>
                      </a:pPr>
                      <a:r>
                        <a:rPr lang="en-US" sz="1600">
                          <a:effectLst/>
                        </a:rPr>
                        <a:t>Practice-based Approach (n=89)</a:t>
                      </a:r>
                      <a:endParaRPr lang="en-US" sz="1600">
                        <a:solidFill>
                          <a:srgbClr val="000000"/>
                        </a:solidFill>
                        <a:effectLst/>
                        <a:latin typeface="Times New Roman" charset="0"/>
                        <a:ea typeface="Cambria" charset="0"/>
                      </a:endParaRPr>
                    </a:p>
                  </a:txBody>
                  <a:tcPr marL="68580" marR="68580" marT="0" marB="0">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600">
                          <a:effectLst/>
                        </a:rPr>
                        <a:t>Sig</a:t>
                      </a:r>
                      <a:endParaRPr lang="en-US" sz="1600">
                        <a:solidFill>
                          <a:srgbClr val="000000"/>
                        </a:solidFill>
                        <a:effectLst/>
                        <a:latin typeface="Times New Roman" charset="0"/>
                        <a:ea typeface="Cambria"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effectLst/>
                        </a:rPr>
                        <a:t>Effect</a:t>
                      </a:r>
                      <a:endParaRPr lang="en-US" sz="1600" dirty="0">
                        <a:solidFill>
                          <a:srgbClr val="000000"/>
                        </a:solidFill>
                        <a:effectLst/>
                        <a:latin typeface="Times New Roman" charset="0"/>
                        <a:ea typeface="Cambria"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5231">
                <a:tc>
                  <a:txBody>
                    <a:bodyPr/>
                    <a:lstStyle/>
                    <a:p>
                      <a:pPr marL="0" marR="0">
                        <a:spcBef>
                          <a:spcPts val="0"/>
                        </a:spcBef>
                        <a:spcAft>
                          <a:spcPts val="0"/>
                        </a:spcAft>
                      </a:pPr>
                      <a:r>
                        <a:rPr lang="en-US" sz="1600" dirty="0">
                          <a:effectLst/>
                        </a:rPr>
                        <a:t> </a:t>
                      </a:r>
                      <a:endParaRPr lang="en-US" sz="1600" dirty="0">
                        <a:solidFill>
                          <a:srgbClr val="000000"/>
                        </a:solidFill>
                        <a:effectLst/>
                        <a:latin typeface="Times New Roman" charset="0"/>
                        <a:ea typeface="Cambria"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rPr>
                        <a:t>M</a:t>
                      </a:r>
                      <a:endParaRPr lang="en-US" sz="1600">
                        <a:solidFill>
                          <a:srgbClr val="000000"/>
                        </a:solidFill>
                        <a:effectLst/>
                        <a:latin typeface="Times New Roman" charset="0"/>
                        <a:ea typeface="Cambria"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rPr>
                        <a:t>SD</a:t>
                      </a:r>
                      <a:endParaRPr lang="en-US" sz="1600">
                        <a:solidFill>
                          <a:srgbClr val="000000"/>
                        </a:solidFill>
                        <a:effectLst/>
                        <a:latin typeface="Times New Roman" charset="0"/>
                        <a:ea typeface="Cambria"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spcBef>
                          <a:spcPts val="0"/>
                        </a:spcBef>
                        <a:spcAft>
                          <a:spcPts val="0"/>
                        </a:spcAft>
                      </a:pPr>
                      <a:r>
                        <a:rPr lang="en-US" sz="1600">
                          <a:effectLst/>
                        </a:rPr>
                        <a:t>M</a:t>
                      </a:r>
                      <a:endParaRPr lang="en-US" sz="1600">
                        <a:solidFill>
                          <a:srgbClr val="000000"/>
                        </a:solidFill>
                        <a:effectLst/>
                        <a:latin typeface="Times New Roman" charset="0"/>
                        <a:ea typeface="Cambria"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600">
                          <a:effectLst/>
                        </a:rPr>
                        <a:t>SD</a:t>
                      </a:r>
                      <a:endParaRPr lang="en-US" sz="1600">
                        <a:solidFill>
                          <a:srgbClr val="000000"/>
                        </a:solidFill>
                        <a:effectLst/>
                        <a:latin typeface="Times New Roman" charset="0"/>
                        <a:ea typeface="Cambria"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rPr>
                        <a:t>P </a:t>
                      </a:r>
                      <a:endParaRPr lang="en-US" sz="1600">
                        <a:solidFill>
                          <a:srgbClr val="000000"/>
                        </a:solidFill>
                        <a:effectLst/>
                        <a:latin typeface="Times New Roman" charset="0"/>
                        <a:ea typeface="Cambria"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d</a:t>
                      </a:r>
                      <a:endParaRPr lang="en-US" sz="1600" dirty="0">
                        <a:solidFill>
                          <a:srgbClr val="000000"/>
                        </a:solidFill>
                        <a:effectLst/>
                        <a:latin typeface="Times New Roman" charset="0"/>
                        <a:ea typeface="Cambria"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05231">
                <a:tc>
                  <a:txBody>
                    <a:bodyPr/>
                    <a:lstStyle/>
                    <a:p>
                      <a:pPr marL="0" marR="0">
                        <a:spcBef>
                          <a:spcPts val="0"/>
                        </a:spcBef>
                        <a:spcAft>
                          <a:spcPts val="0"/>
                        </a:spcAft>
                      </a:pPr>
                      <a:r>
                        <a:rPr lang="en-US" sz="1600">
                          <a:effectLst/>
                        </a:rPr>
                        <a:t> </a:t>
                      </a:r>
                      <a:endParaRPr lang="en-US" sz="1600">
                        <a:solidFill>
                          <a:srgbClr val="000000"/>
                        </a:solidFill>
                        <a:effectLst/>
                        <a:latin typeface="Times New Roman" charset="0"/>
                        <a:ea typeface="Cambria"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 </a:t>
                      </a:r>
                      <a:endParaRPr lang="en-US" sz="1600">
                        <a:solidFill>
                          <a:srgbClr val="000000"/>
                        </a:solidFill>
                        <a:effectLst/>
                        <a:latin typeface="Times New Roman" charset="0"/>
                        <a:ea typeface="Cambria"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 </a:t>
                      </a:r>
                      <a:endParaRPr lang="en-US" sz="1600">
                        <a:solidFill>
                          <a:srgbClr val="000000"/>
                        </a:solidFill>
                        <a:effectLst/>
                        <a:latin typeface="Times New Roman" charset="0"/>
                        <a:ea typeface="Cambria"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 </a:t>
                      </a:r>
                      <a:endParaRPr lang="en-US" sz="1600">
                        <a:solidFill>
                          <a:srgbClr val="000000"/>
                        </a:solidFill>
                        <a:effectLst/>
                        <a:latin typeface="Times New Roman" charset="0"/>
                        <a:ea typeface="Cambria" charset="0"/>
                      </a:endParaRPr>
                    </a:p>
                  </a:txBody>
                  <a:tcPr marL="68580" marR="68580" marT="0" marB="0">
                    <a:lnT w="12700" cap="flat" cmpd="sng" algn="ctr">
                      <a:solidFill>
                        <a:schemeClr val="tx1"/>
                      </a:solidFill>
                      <a:prstDash val="solid"/>
                      <a:round/>
                      <a:headEnd type="none" w="med" len="med"/>
                      <a:tailEnd type="none" w="med" len="med"/>
                    </a:lnT>
                  </a:tcPr>
                </a:tc>
                <a:tc gridSpan="2">
                  <a:txBody>
                    <a:bodyPr/>
                    <a:lstStyle/>
                    <a:p>
                      <a:pPr marL="0" marR="0" algn="ctr">
                        <a:spcBef>
                          <a:spcPts val="0"/>
                        </a:spcBef>
                        <a:spcAft>
                          <a:spcPts val="0"/>
                        </a:spcAft>
                      </a:pPr>
                      <a:r>
                        <a:rPr lang="en-US" sz="1600">
                          <a:effectLst/>
                        </a:rPr>
                        <a:t> </a:t>
                      </a:r>
                      <a:endParaRPr lang="en-US" sz="1600">
                        <a:solidFill>
                          <a:srgbClr val="000000"/>
                        </a:solidFill>
                        <a:effectLst/>
                        <a:latin typeface="Times New Roman" charset="0"/>
                        <a:ea typeface="Cambria" charset="0"/>
                      </a:endParaRPr>
                    </a:p>
                  </a:txBody>
                  <a:tcPr marL="68580" marR="68580" marT="0" marB="0">
                    <a:lnT w="12700" cap="flat" cmpd="sng" algn="ctr">
                      <a:solidFill>
                        <a:schemeClr val="tx1"/>
                      </a:solidFill>
                      <a:prstDash val="solid"/>
                      <a:round/>
                      <a:headEnd type="none" w="med" len="med"/>
                      <a:tailEnd type="none" w="med" len="med"/>
                    </a:lnT>
                  </a:tcPr>
                </a:tc>
                <a:tc hMerge="1">
                  <a:txBody>
                    <a:bodyPr/>
                    <a:lstStyle/>
                    <a:p>
                      <a:endParaRPr lang="en-US"/>
                    </a:p>
                  </a:txBody>
                  <a:tcPr/>
                </a:tc>
                <a:tc>
                  <a:txBody>
                    <a:bodyPr/>
                    <a:lstStyle/>
                    <a:p>
                      <a:pPr marL="0" marR="0" algn="ctr">
                        <a:spcBef>
                          <a:spcPts val="0"/>
                        </a:spcBef>
                        <a:spcAft>
                          <a:spcPts val="0"/>
                        </a:spcAft>
                      </a:pPr>
                      <a:r>
                        <a:rPr lang="en-US" sz="1600">
                          <a:effectLst/>
                        </a:rPr>
                        <a:t> </a:t>
                      </a:r>
                      <a:endParaRPr lang="en-US" sz="1600">
                        <a:solidFill>
                          <a:srgbClr val="000000"/>
                        </a:solidFill>
                        <a:effectLst/>
                        <a:latin typeface="Times New Roman" charset="0"/>
                        <a:ea typeface="Cambria"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 </a:t>
                      </a:r>
                      <a:endParaRPr lang="en-US" sz="1600">
                        <a:solidFill>
                          <a:srgbClr val="000000"/>
                        </a:solidFill>
                        <a:effectLst/>
                        <a:latin typeface="Times New Roman" charset="0"/>
                        <a:ea typeface="Cambria" charset="0"/>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05231">
                <a:tc>
                  <a:txBody>
                    <a:bodyPr/>
                    <a:lstStyle/>
                    <a:p>
                      <a:pPr marL="0" marR="0">
                        <a:spcBef>
                          <a:spcPts val="0"/>
                        </a:spcBef>
                        <a:spcAft>
                          <a:spcPts val="0"/>
                        </a:spcAft>
                      </a:pPr>
                      <a:r>
                        <a:rPr lang="en-US" sz="1600">
                          <a:effectLst/>
                        </a:rPr>
                        <a:t>Respect of contributions </a:t>
                      </a:r>
                      <a:endParaRPr lang="en-US" sz="1600">
                        <a:solidFill>
                          <a:srgbClr val="000000"/>
                        </a:solidFill>
                        <a:effectLst/>
                        <a:latin typeface="Times New Roman" charset="0"/>
                        <a:ea typeface="Cambria" charset="0"/>
                      </a:endParaRPr>
                    </a:p>
                  </a:txBody>
                  <a:tcPr marL="68580" marR="68580" marT="0" marB="0"/>
                </a:tc>
                <a:tc>
                  <a:txBody>
                    <a:bodyPr/>
                    <a:lstStyle/>
                    <a:p>
                      <a:pPr marL="0" marR="0" algn="ctr">
                        <a:spcBef>
                          <a:spcPts val="0"/>
                        </a:spcBef>
                        <a:spcAft>
                          <a:spcPts val="0"/>
                        </a:spcAft>
                      </a:pPr>
                      <a:r>
                        <a:rPr lang="en-US" sz="1600">
                          <a:effectLst/>
                        </a:rPr>
                        <a:t>2.82</a:t>
                      </a:r>
                      <a:endParaRPr lang="en-US" sz="1600">
                        <a:solidFill>
                          <a:srgbClr val="000000"/>
                        </a:solidFill>
                        <a:effectLst/>
                        <a:latin typeface="Times New Roman" charset="0"/>
                        <a:ea typeface="Cambria" charset="0"/>
                      </a:endParaRPr>
                    </a:p>
                  </a:txBody>
                  <a:tcPr marL="68580" marR="68580" marT="0" marB="0"/>
                </a:tc>
                <a:tc>
                  <a:txBody>
                    <a:bodyPr/>
                    <a:lstStyle/>
                    <a:p>
                      <a:pPr marL="0" marR="0" algn="ctr">
                        <a:spcBef>
                          <a:spcPts val="0"/>
                        </a:spcBef>
                        <a:spcAft>
                          <a:spcPts val="0"/>
                        </a:spcAft>
                      </a:pPr>
                      <a:r>
                        <a:rPr lang="en-US" sz="1600">
                          <a:effectLst/>
                        </a:rPr>
                        <a:t>1.10</a:t>
                      </a:r>
                      <a:endParaRPr lang="en-US" sz="1600">
                        <a:solidFill>
                          <a:srgbClr val="000000"/>
                        </a:solidFill>
                        <a:effectLst/>
                        <a:latin typeface="Times New Roman" charset="0"/>
                        <a:ea typeface="Cambria" charset="0"/>
                      </a:endParaRPr>
                    </a:p>
                  </a:txBody>
                  <a:tcPr marL="68580" marR="68580" marT="0" marB="0"/>
                </a:tc>
                <a:tc>
                  <a:txBody>
                    <a:bodyPr/>
                    <a:lstStyle/>
                    <a:p>
                      <a:pPr marL="0" marR="0" algn="ctr">
                        <a:spcBef>
                          <a:spcPts val="0"/>
                        </a:spcBef>
                        <a:spcAft>
                          <a:spcPts val="0"/>
                        </a:spcAft>
                      </a:pPr>
                      <a:r>
                        <a:rPr lang="en-US" sz="1600">
                          <a:effectLst/>
                        </a:rPr>
                        <a:t>3.15</a:t>
                      </a:r>
                      <a:endParaRPr lang="en-US" sz="1600">
                        <a:solidFill>
                          <a:srgbClr val="000000"/>
                        </a:solidFill>
                        <a:effectLst/>
                        <a:latin typeface="Times New Roman" charset="0"/>
                        <a:ea typeface="Cambria" charset="0"/>
                      </a:endParaRPr>
                    </a:p>
                  </a:txBody>
                  <a:tcPr marL="68580" marR="68580" marT="0" marB="0"/>
                </a:tc>
                <a:tc gridSpan="2">
                  <a:txBody>
                    <a:bodyPr/>
                    <a:lstStyle/>
                    <a:p>
                      <a:pPr marL="0" marR="0" algn="ctr">
                        <a:spcBef>
                          <a:spcPts val="0"/>
                        </a:spcBef>
                        <a:spcAft>
                          <a:spcPts val="0"/>
                        </a:spcAft>
                      </a:pPr>
                      <a:r>
                        <a:rPr lang="en-US" sz="1600">
                          <a:effectLst/>
                        </a:rPr>
                        <a:t>1.13</a:t>
                      </a:r>
                      <a:endParaRPr lang="en-US" sz="1600">
                        <a:solidFill>
                          <a:srgbClr val="000000"/>
                        </a:solidFill>
                        <a:effectLst/>
                        <a:latin typeface="Times New Roman" charset="0"/>
                        <a:ea typeface="Cambria" charset="0"/>
                      </a:endParaRPr>
                    </a:p>
                  </a:txBody>
                  <a:tcPr marL="68580" marR="68580" marT="0" marB="0"/>
                </a:tc>
                <a:tc hMerge="1">
                  <a:txBody>
                    <a:bodyPr/>
                    <a:lstStyle/>
                    <a:p>
                      <a:endParaRPr lang="en-US"/>
                    </a:p>
                  </a:txBody>
                  <a:tcPr/>
                </a:tc>
                <a:tc>
                  <a:txBody>
                    <a:bodyPr/>
                    <a:lstStyle/>
                    <a:p>
                      <a:pPr marL="0" marR="0" algn="ctr">
                        <a:spcBef>
                          <a:spcPts val="0"/>
                        </a:spcBef>
                        <a:spcAft>
                          <a:spcPts val="0"/>
                        </a:spcAft>
                      </a:pPr>
                      <a:r>
                        <a:rPr lang="en-US" sz="1600">
                          <a:effectLst/>
                        </a:rPr>
                        <a:t>  .048*</a:t>
                      </a:r>
                      <a:endParaRPr lang="en-US" sz="1600">
                        <a:solidFill>
                          <a:srgbClr val="000000"/>
                        </a:solidFill>
                        <a:effectLst/>
                        <a:latin typeface="Times New Roman" charset="0"/>
                        <a:ea typeface="Cambria" charset="0"/>
                      </a:endParaRPr>
                    </a:p>
                  </a:txBody>
                  <a:tcPr marL="68580" marR="68580" marT="0" marB="0"/>
                </a:tc>
                <a:tc>
                  <a:txBody>
                    <a:bodyPr/>
                    <a:lstStyle/>
                    <a:p>
                      <a:pPr marL="0" marR="0" algn="ctr">
                        <a:spcBef>
                          <a:spcPts val="0"/>
                        </a:spcBef>
                        <a:spcAft>
                          <a:spcPts val="0"/>
                        </a:spcAft>
                      </a:pPr>
                      <a:r>
                        <a:rPr lang="en-US" sz="1600">
                          <a:effectLst/>
                        </a:rPr>
                        <a:t>.30</a:t>
                      </a:r>
                      <a:endParaRPr lang="en-US" sz="1600">
                        <a:solidFill>
                          <a:srgbClr val="000000"/>
                        </a:solidFill>
                        <a:effectLst/>
                        <a:latin typeface="Times New Roman" charset="0"/>
                        <a:ea typeface="Cambria" charset="0"/>
                      </a:endParaRPr>
                    </a:p>
                  </a:txBody>
                  <a:tcPr marL="68580" marR="68580" marT="0" marB="0"/>
                </a:tc>
                <a:extLst>
                  <a:ext uri="{0D108BD9-81ED-4DB2-BD59-A6C34878D82A}">
                    <a16:rowId xmlns:a16="http://schemas.microsoft.com/office/drawing/2014/main" val="10003"/>
                  </a:ext>
                </a:extLst>
              </a:tr>
              <a:tr h="305231">
                <a:tc>
                  <a:txBody>
                    <a:bodyPr/>
                    <a:lstStyle/>
                    <a:p>
                      <a:pPr marL="0" marR="0">
                        <a:spcBef>
                          <a:spcPts val="0"/>
                        </a:spcBef>
                        <a:spcAft>
                          <a:spcPts val="0"/>
                        </a:spcAft>
                      </a:pPr>
                      <a:r>
                        <a:rPr lang="en-US" sz="1600">
                          <a:effectLst/>
                        </a:rPr>
                        <a:t>Decreased appreciation </a:t>
                      </a:r>
                      <a:endParaRPr lang="en-US" sz="1600">
                        <a:solidFill>
                          <a:srgbClr val="000000"/>
                        </a:solidFill>
                        <a:effectLst/>
                        <a:latin typeface="Times New Roman" charset="0"/>
                        <a:ea typeface="Cambria" charset="0"/>
                      </a:endParaRPr>
                    </a:p>
                  </a:txBody>
                  <a:tcPr marL="68580" marR="68580" marT="0" marB="0"/>
                </a:tc>
                <a:tc>
                  <a:txBody>
                    <a:bodyPr/>
                    <a:lstStyle/>
                    <a:p>
                      <a:pPr marL="0" marR="0" algn="ctr">
                        <a:spcBef>
                          <a:spcPts val="0"/>
                        </a:spcBef>
                        <a:spcAft>
                          <a:spcPts val="0"/>
                        </a:spcAft>
                      </a:pPr>
                      <a:r>
                        <a:rPr lang="en-US" sz="1600">
                          <a:effectLst/>
                        </a:rPr>
                        <a:t>1.72</a:t>
                      </a:r>
                      <a:endParaRPr lang="en-US" sz="1600">
                        <a:solidFill>
                          <a:srgbClr val="000000"/>
                        </a:solidFill>
                        <a:effectLst/>
                        <a:latin typeface="Times New Roman" charset="0"/>
                        <a:ea typeface="Cambria" charset="0"/>
                      </a:endParaRPr>
                    </a:p>
                  </a:txBody>
                  <a:tcPr marL="68580" marR="68580" marT="0" marB="0"/>
                </a:tc>
                <a:tc>
                  <a:txBody>
                    <a:bodyPr/>
                    <a:lstStyle/>
                    <a:p>
                      <a:pPr marL="0" marR="0" algn="ctr">
                        <a:spcBef>
                          <a:spcPts val="0"/>
                        </a:spcBef>
                        <a:spcAft>
                          <a:spcPts val="0"/>
                        </a:spcAft>
                      </a:pPr>
                      <a:r>
                        <a:rPr lang="en-US" sz="1600">
                          <a:effectLst/>
                        </a:rPr>
                        <a:t>1.08</a:t>
                      </a:r>
                      <a:endParaRPr lang="en-US" sz="1600">
                        <a:solidFill>
                          <a:srgbClr val="000000"/>
                        </a:solidFill>
                        <a:effectLst/>
                        <a:latin typeface="Times New Roman" charset="0"/>
                        <a:ea typeface="Cambria" charset="0"/>
                      </a:endParaRPr>
                    </a:p>
                  </a:txBody>
                  <a:tcPr marL="68580" marR="68580" marT="0" marB="0"/>
                </a:tc>
                <a:tc>
                  <a:txBody>
                    <a:bodyPr/>
                    <a:lstStyle/>
                    <a:p>
                      <a:pPr marL="0" marR="0" algn="ctr">
                        <a:spcBef>
                          <a:spcPts val="0"/>
                        </a:spcBef>
                        <a:spcAft>
                          <a:spcPts val="0"/>
                        </a:spcAft>
                      </a:pPr>
                      <a:r>
                        <a:rPr lang="en-US" sz="1600">
                          <a:effectLst/>
                        </a:rPr>
                        <a:t>1.57</a:t>
                      </a:r>
                      <a:endParaRPr lang="en-US" sz="1600">
                        <a:solidFill>
                          <a:srgbClr val="000000"/>
                        </a:solidFill>
                        <a:effectLst/>
                        <a:latin typeface="Times New Roman" charset="0"/>
                        <a:ea typeface="Cambria" charset="0"/>
                      </a:endParaRPr>
                    </a:p>
                  </a:txBody>
                  <a:tcPr marL="68580" marR="68580" marT="0" marB="0"/>
                </a:tc>
                <a:tc gridSpan="2">
                  <a:txBody>
                    <a:bodyPr/>
                    <a:lstStyle/>
                    <a:p>
                      <a:pPr marL="0" marR="0" algn="ctr">
                        <a:spcBef>
                          <a:spcPts val="0"/>
                        </a:spcBef>
                        <a:spcAft>
                          <a:spcPts val="0"/>
                        </a:spcAft>
                      </a:pPr>
                      <a:r>
                        <a:rPr lang="en-US" sz="1600">
                          <a:effectLst/>
                        </a:rPr>
                        <a:t>1.20</a:t>
                      </a:r>
                      <a:endParaRPr lang="en-US" sz="1600">
                        <a:solidFill>
                          <a:srgbClr val="000000"/>
                        </a:solidFill>
                        <a:effectLst/>
                        <a:latin typeface="Times New Roman" charset="0"/>
                        <a:ea typeface="Cambria" charset="0"/>
                      </a:endParaRPr>
                    </a:p>
                  </a:txBody>
                  <a:tcPr marL="68580" marR="68580" marT="0" marB="0"/>
                </a:tc>
                <a:tc hMerge="1">
                  <a:txBody>
                    <a:bodyPr/>
                    <a:lstStyle/>
                    <a:p>
                      <a:endParaRPr lang="en-US"/>
                    </a:p>
                  </a:txBody>
                  <a:tcPr/>
                </a:tc>
                <a:tc>
                  <a:txBody>
                    <a:bodyPr/>
                    <a:lstStyle/>
                    <a:p>
                      <a:pPr marL="0" marR="0" algn="ctr">
                        <a:spcBef>
                          <a:spcPts val="0"/>
                        </a:spcBef>
                        <a:spcAft>
                          <a:spcPts val="0"/>
                        </a:spcAft>
                      </a:pPr>
                      <a:r>
                        <a:rPr lang="en-US" sz="1600">
                          <a:effectLst/>
                        </a:rPr>
                        <a:t>.388</a:t>
                      </a:r>
                      <a:endParaRPr lang="en-US" sz="1600">
                        <a:solidFill>
                          <a:srgbClr val="000000"/>
                        </a:solidFill>
                        <a:effectLst/>
                        <a:latin typeface="Times New Roman" charset="0"/>
                        <a:ea typeface="Cambria" charset="0"/>
                      </a:endParaRPr>
                    </a:p>
                  </a:txBody>
                  <a:tcPr marL="68580" marR="68580" marT="0" marB="0"/>
                </a:tc>
                <a:tc>
                  <a:txBody>
                    <a:bodyPr/>
                    <a:lstStyle/>
                    <a:p>
                      <a:pPr marL="0" marR="0" algn="ctr">
                        <a:spcBef>
                          <a:spcPts val="0"/>
                        </a:spcBef>
                        <a:spcAft>
                          <a:spcPts val="0"/>
                        </a:spcAft>
                      </a:pPr>
                      <a:r>
                        <a:rPr lang="en-US" sz="1600">
                          <a:effectLst/>
                        </a:rPr>
                        <a:t> </a:t>
                      </a:r>
                      <a:endParaRPr lang="en-US" sz="1600">
                        <a:solidFill>
                          <a:srgbClr val="000000"/>
                        </a:solidFill>
                        <a:effectLst/>
                        <a:latin typeface="Times New Roman" charset="0"/>
                        <a:ea typeface="Cambria" charset="0"/>
                      </a:endParaRPr>
                    </a:p>
                  </a:txBody>
                  <a:tcPr marL="68580" marR="68580" marT="0" marB="0"/>
                </a:tc>
                <a:extLst>
                  <a:ext uri="{0D108BD9-81ED-4DB2-BD59-A6C34878D82A}">
                    <a16:rowId xmlns:a16="http://schemas.microsoft.com/office/drawing/2014/main" val="10004"/>
                  </a:ext>
                </a:extLst>
              </a:tr>
              <a:tr h="305231">
                <a:tc>
                  <a:txBody>
                    <a:bodyPr/>
                    <a:lstStyle/>
                    <a:p>
                      <a:pPr marL="0" marR="0">
                        <a:spcBef>
                          <a:spcPts val="0"/>
                        </a:spcBef>
                        <a:spcAft>
                          <a:spcPts val="0"/>
                        </a:spcAft>
                      </a:pPr>
                      <a:r>
                        <a:rPr lang="en-US" sz="1600">
                          <a:effectLst/>
                        </a:rPr>
                        <a:t>Enhanced understanding o</a:t>
                      </a:r>
                      <a:endParaRPr lang="en-US" sz="1600">
                        <a:solidFill>
                          <a:srgbClr val="000000"/>
                        </a:solidFill>
                        <a:effectLst/>
                        <a:latin typeface="Times New Roman" charset="0"/>
                        <a:ea typeface="Cambria" charset="0"/>
                      </a:endParaRPr>
                    </a:p>
                  </a:txBody>
                  <a:tcPr marL="68580" marR="68580" marT="0" marB="0"/>
                </a:tc>
                <a:tc>
                  <a:txBody>
                    <a:bodyPr/>
                    <a:lstStyle/>
                    <a:p>
                      <a:pPr marL="0" marR="0" algn="ctr">
                        <a:spcBef>
                          <a:spcPts val="0"/>
                        </a:spcBef>
                        <a:spcAft>
                          <a:spcPts val="0"/>
                        </a:spcAft>
                      </a:pPr>
                      <a:r>
                        <a:rPr lang="en-US" sz="1600">
                          <a:effectLst/>
                        </a:rPr>
                        <a:t>2.67</a:t>
                      </a:r>
                      <a:endParaRPr lang="en-US" sz="1600">
                        <a:solidFill>
                          <a:srgbClr val="000000"/>
                        </a:solidFill>
                        <a:effectLst/>
                        <a:latin typeface="Times New Roman" charset="0"/>
                        <a:ea typeface="Cambria" charset="0"/>
                      </a:endParaRPr>
                    </a:p>
                  </a:txBody>
                  <a:tcPr marL="68580" marR="68580" marT="0" marB="0"/>
                </a:tc>
                <a:tc>
                  <a:txBody>
                    <a:bodyPr/>
                    <a:lstStyle/>
                    <a:p>
                      <a:pPr marL="0" marR="0" algn="ctr">
                        <a:spcBef>
                          <a:spcPts val="0"/>
                        </a:spcBef>
                        <a:spcAft>
                          <a:spcPts val="0"/>
                        </a:spcAft>
                      </a:pPr>
                      <a:r>
                        <a:rPr lang="en-US" sz="1600">
                          <a:effectLst/>
                        </a:rPr>
                        <a:t>1.16</a:t>
                      </a:r>
                      <a:endParaRPr lang="en-US" sz="1600">
                        <a:solidFill>
                          <a:srgbClr val="000000"/>
                        </a:solidFill>
                        <a:effectLst/>
                        <a:latin typeface="Times New Roman" charset="0"/>
                        <a:ea typeface="Cambria" charset="0"/>
                      </a:endParaRPr>
                    </a:p>
                  </a:txBody>
                  <a:tcPr marL="68580" marR="68580" marT="0" marB="0"/>
                </a:tc>
                <a:tc>
                  <a:txBody>
                    <a:bodyPr/>
                    <a:lstStyle/>
                    <a:p>
                      <a:pPr marL="0" marR="0" algn="ctr">
                        <a:spcBef>
                          <a:spcPts val="0"/>
                        </a:spcBef>
                        <a:spcAft>
                          <a:spcPts val="0"/>
                        </a:spcAft>
                      </a:pPr>
                      <a:r>
                        <a:rPr lang="en-US" sz="1600">
                          <a:effectLst/>
                        </a:rPr>
                        <a:t>2.83</a:t>
                      </a:r>
                      <a:endParaRPr lang="en-US" sz="1600">
                        <a:solidFill>
                          <a:srgbClr val="000000"/>
                        </a:solidFill>
                        <a:effectLst/>
                        <a:latin typeface="Times New Roman" charset="0"/>
                        <a:ea typeface="Cambria" charset="0"/>
                      </a:endParaRPr>
                    </a:p>
                  </a:txBody>
                  <a:tcPr marL="68580" marR="68580" marT="0" marB="0"/>
                </a:tc>
                <a:tc gridSpan="2">
                  <a:txBody>
                    <a:bodyPr/>
                    <a:lstStyle/>
                    <a:p>
                      <a:pPr marL="0" marR="0" algn="ctr">
                        <a:spcBef>
                          <a:spcPts val="0"/>
                        </a:spcBef>
                        <a:spcAft>
                          <a:spcPts val="0"/>
                        </a:spcAft>
                      </a:pPr>
                      <a:r>
                        <a:rPr lang="en-US" sz="1600">
                          <a:effectLst/>
                        </a:rPr>
                        <a:t>0.99</a:t>
                      </a:r>
                      <a:endParaRPr lang="en-US" sz="1600">
                        <a:solidFill>
                          <a:srgbClr val="000000"/>
                        </a:solidFill>
                        <a:effectLst/>
                        <a:latin typeface="Times New Roman" charset="0"/>
                        <a:ea typeface="Cambria" charset="0"/>
                      </a:endParaRPr>
                    </a:p>
                  </a:txBody>
                  <a:tcPr marL="68580" marR="68580" marT="0" marB="0"/>
                </a:tc>
                <a:tc hMerge="1">
                  <a:txBody>
                    <a:bodyPr/>
                    <a:lstStyle/>
                    <a:p>
                      <a:endParaRPr lang="en-US"/>
                    </a:p>
                  </a:txBody>
                  <a:tcPr/>
                </a:tc>
                <a:tc>
                  <a:txBody>
                    <a:bodyPr/>
                    <a:lstStyle/>
                    <a:p>
                      <a:pPr marL="0" marR="0" algn="ctr">
                        <a:spcBef>
                          <a:spcPts val="0"/>
                        </a:spcBef>
                        <a:spcAft>
                          <a:spcPts val="0"/>
                        </a:spcAft>
                      </a:pPr>
                      <a:r>
                        <a:rPr lang="en-US" sz="1600">
                          <a:effectLst/>
                        </a:rPr>
                        <a:t>.414</a:t>
                      </a:r>
                      <a:endParaRPr lang="en-US" sz="1600">
                        <a:solidFill>
                          <a:srgbClr val="000000"/>
                        </a:solidFill>
                        <a:effectLst/>
                        <a:latin typeface="Times New Roman" charset="0"/>
                        <a:ea typeface="Cambria" charset="0"/>
                      </a:endParaRPr>
                    </a:p>
                  </a:txBody>
                  <a:tcPr marL="68580" marR="68580" marT="0" marB="0"/>
                </a:tc>
                <a:tc>
                  <a:txBody>
                    <a:bodyPr/>
                    <a:lstStyle/>
                    <a:p>
                      <a:pPr marL="0" marR="0" algn="ctr">
                        <a:spcBef>
                          <a:spcPts val="0"/>
                        </a:spcBef>
                        <a:spcAft>
                          <a:spcPts val="0"/>
                        </a:spcAft>
                      </a:pPr>
                      <a:r>
                        <a:rPr lang="en-US" sz="1600">
                          <a:effectLst/>
                        </a:rPr>
                        <a:t> </a:t>
                      </a:r>
                      <a:endParaRPr lang="en-US" sz="1600">
                        <a:solidFill>
                          <a:srgbClr val="000000"/>
                        </a:solidFill>
                        <a:effectLst/>
                        <a:latin typeface="Times New Roman" charset="0"/>
                        <a:ea typeface="Cambria" charset="0"/>
                      </a:endParaRPr>
                    </a:p>
                  </a:txBody>
                  <a:tcPr marL="68580" marR="68580" marT="0" marB="0"/>
                </a:tc>
                <a:extLst>
                  <a:ext uri="{0D108BD9-81ED-4DB2-BD59-A6C34878D82A}">
                    <a16:rowId xmlns:a16="http://schemas.microsoft.com/office/drawing/2014/main" val="10005"/>
                  </a:ext>
                </a:extLst>
              </a:tr>
              <a:tr h="332786">
                <a:tc>
                  <a:txBody>
                    <a:bodyPr/>
                    <a:lstStyle/>
                    <a:p>
                      <a:pPr marL="0" marR="0">
                        <a:spcBef>
                          <a:spcPts val="0"/>
                        </a:spcBef>
                        <a:spcAft>
                          <a:spcPts val="0"/>
                        </a:spcAft>
                      </a:pPr>
                      <a:r>
                        <a:rPr lang="en-US" sz="1600">
                          <a:effectLst/>
                        </a:rPr>
                        <a:t>Jazz separate from cultural </a:t>
                      </a:r>
                      <a:endParaRPr lang="en-US" sz="1600">
                        <a:solidFill>
                          <a:srgbClr val="000000"/>
                        </a:solidFill>
                        <a:effectLst/>
                        <a:latin typeface="Times New Roman" charset="0"/>
                        <a:ea typeface="Cambria" charset="0"/>
                      </a:endParaRPr>
                    </a:p>
                  </a:txBody>
                  <a:tcPr marL="68580" marR="68580" marT="0" marB="0"/>
                </a:tc>
                <a:tc>
                  <a:txBody>
                    <a:bodyPr/>
                    <a:lstStyle/>
                    <a:p>
                      <a:pPr marL="0" marR="0" algn="ctr">
                        <a:spcBef>
                          <a:spcPts val="0"/>
                        </a:spcBef>
                        <a:spcAft>
                          <a:spcPts val="0"/>
                        </a:spcAft>
                      </a:pPr>
                      <a:r>
                        <a:rPr lang="en-US" sz="1600">
                          <a:effectLst/>
                        </a:rPr>
                        <a:t>2.52</a:t>
                      </a:r>
                      <a:endParaRPr lang="en-US" sz="1600">
                        <a:solidFill>
                          <a:srgbClr val="000000"/>
                        </a:solidFill>
                        <a:effectLst/>
                        <a:latin typeface="Times New Roman" charset="0"/>
                        <a:ea typeface="Cambria" charset="0"/>
                      </a:endParaRPr>
                    </a:p>
                  </a:txBody>
                  <a:tcPr marL="68580" marR="68580" marT="0" marB="0"/>
                </a:tc>
                <a:tc>
                  <a:txBody>
                    <a:bodyPr/>
                    <a:lstStyle/>
                    <a:p>
                      <a:pPr marL="0" marR="0" algn="ctr">
                        <a:spcBef>
                          <a:spcPts val="0"/>
                        </a:spcBef>
                        <a:spcAft>
                          <a:spcPts val="0"/>
                        </a:spcAft>
                      </a:pPr>
                      <a:r>
                        <a:rPr lang="en-US" sz="1600">
                          <a:effectLst/>
                        </a:rPr>
                        <a:t>1.22</a:t>
                      </a:r>
                      <a:endParaRPr lang="en-US" sz="1600">
                        <a:solidFill>
                          <a:srgbClr val="000000"/>
                        </a:solidFill>
                        <a:effectLst/>
                        <a:latin typeface="Times New Roman" charset="0"/>
                        <a:ea typeface="Cambria" charset="0"/>
                      </a:endParaRPr>
                    </a:p>
                  </a:txBody>
                  <a:tcPr marL="68580" marR="68580" marT="0" marB="0"/>
                </a:tc>
                <a:tc>
                  <a:txBody>
                    <a:bodyPr/>
                    <a:lstStyle/>
                    <a:p>
                      <a:pPr marL="0" marR="0" algn="ctr">
                        <a:spcBef>
                          <a:spcPts val="0"/>
                        </a:spcBef>
                        <a:spcAft>
                          <a:spcPts val="0"/>
                        </a:spcAft>
                      </a:pPr>
                      <a:r>
                        <a:rPr lang="en-US" sz="1600">
                          <a:effectLst/>
                        </a:rPr>
                        <a:t>2.38</a:t>
                      </a:r>
                      <a:endParaRPr lang="en-US" sz="1600">
                        <a:solidFill>
                          <a:srgbClr val="000000"/>
                        </a:solidFill>
                        <a:effectLst/>
                        <a:latin typeface="Times New Roman" charset="0"/>
                        <a:ea typeface="Cambria" charset="0"/>
                      </a:endParaRPr>
                    </a:p>
                  </a:txBody>
                  <a:tcPr marL="68580" marR="68580" marT="0" marB="0"/>
                </a:tc>
                <a:tc gridSpan="2">
                  <a:txBody>
                    <a:bodyPr/>
                    <a:lstStyle/>
                    <a:p>
                      <a:pPr marL="0" marR="0" algn="ctr">
                        <a:spcBef>
                          <a:spcPts val="0"/>
                        </a:spcBef>
                        <a:spcAft>
                          <a:spcPts val="0"/>
                        </a:spcAft>
                      </a:pPr>
                      <a:r>
                        <a:rPr lang="en-US" sz="1600">
                          <a:effectLst/>
                        </a:rPr>
                        <a:t>1.20</a:t>
                      </a:r>
                      <a:endParaRPr lang="en-US" sz="1600">
                        <a:solidFill>
                          <a:srgbClr val="000000"/>
                        </a:solidFill>
                        <a:effectLst/>
                        <a:latin typeface="Times New Roman" charset="0"/>
                        <a:ea typeface="Cambria" charset="0"/>
                      </a:endParaRPr>
                    </a:p>
                  </a:txBody>
                  <a:tcPr marL="68580" marR="68580" marT="0" marB="0"/>
                </a:tc>
                <a:tc hMerge="1">
                  <a:txBody>
                    <a:bodyPr/>
                    <a:lstStyle/>
                    <a:p>
                      <a:endParaRPr lang="en-US"/>
                    </a:p>
                  </a:txBody>
                  <a:tcPr/>
                </a:tc>
                <a:tc>
                  <a:txBody>
                    <a:bodyPr/>
                    <a:lstStyle/>
                    <a:p>
                      <a:pPr marL="0" marR="0" algn="ctr">
                        <a:spcBef>
                          <a:spcPts val="0"/>
                        </a:spcBef>
                        <a:spcAft>
                          <a:spcPts val="0"/>
                        </a:spcAft>
                      </a:pPr>
                      <a:r>
                        <a:rPr lang="en-US" sz="1600">
                          <a:effectLst/>
                        </a:rPr>
                        <a:t>.415</a:t>
                      </a:r>
                      <a:endParaRPr lang="en-US" sz="1600">
                        <a:solidFill>
                          <a:srgbClr val="000000"/>
                        </a:solidFill>
                        <a:effectLst/>
                        <a:latin typeface="Times New Roman" charset="0"/>
                        <a:ea typeface="Cambria" charset="0"/>
                      </a:endParaRPr>
                    </a:p>
                  </a:txBody>
                  <a:tcPr marL="68580" marR="68580" marT="0" marB="0"/>
                </a:tc>
                <a:tc>
                  <a:txBody>
                    <a:bodyPr/>
                    <a:lstStyle/>
                    <a:p>
                      <a:pPr marL="0" marR="0">
                        <a:spcBef>
                          <a:spcPts val="0"/>
                        </a:spcBef>
                        <a:spcAft>
                          <a:spcPts val="0"/>
                        </a:spcAft>
                      </a:pPr>
                      <a:r>
                        <a:rPr lang="en-US" sz="1600">
                          <a:effectLst/>
                        </a:rPr>
                        <a:t> </a:t>
                      </a:r>
                      <a:endParaRPr lang="en-US" sz="1600">
                        <a:solidFill>
                          <a:srgbClr val="000000"/>
                        </a:solidFill>
                        <a:effectLst/>
                        <a:latin typeface="Times New Roman" charset="0"/>
                        <a:ea typeface="Cambria" charset="0"/>
                      </a:endParaRPr>
                    </a:p>
                  </a:txBody>
                  <a:tcPr marL="68580" marR="68580" marT="0" marB="0"/>
                </a:tc>
                <a:extLst>
                  <a:ext uri="{0D108BD9-81ED-4DB2-BD59-A6C34878D82A}">
                    <a16:rowId xmlns:a16="http://schemas.microsoft.com/office/drawing/2014/main" val="10006"/>
                  </a:ext>
                </a:extLst>
              </a:tr>
              <a:tr h="610461">
                <a:tc>
                  <a:txBody>
                    <a:bodyPr/>
                    <a:lstStyle/>
                    <a:p>
                      <a:pPr marL="0" marR="0">
                        <a:spcBef>
                          <a:spcPts val="0"/>
                        </a:spcBef>
                        <a:spcAft>
                          <a:spcPts val="0"/>
                        </a:spcAft>
                      </a:pPr>
                      <a:r>
                        <a:rPr lang="en-US" sz="1600" dirty="0">
                          <a:effectLst/>
                        </a:rPr>
                        <a:t>Explore historical cultural context of music</a:t>
                      </a:r>
                      <a:endParaRPr lang="en-US" sz="1600" dirty="0">
                        <a:solidFill>
                          <a:srgbClr val="000000"/>
                        </a:solidFill>
                        <a:effectLst/>
                        <a:latin typeface="Times New Roman" charset="0"/>
                        <a:ea typeface="Cambria" charset="0"/>
                      </a:endParaRPr>
                    </a:p>
                  </a:txBody>
                  <a:tcPr marL="68580" marR="68580" marT="0" marB="0"/>
                </a:tc>
                <a:tc>
                  <a:txBody>
                    <a:bodyPr/>
                    <a:lstStyle/>
                    <a:p>
                      <a:pPr marL="0" marR="0" algn="ctr">
                        <a:spcBef>
                          <a:spcPts val="0"/>
                        </a:spcBef>
                        <a:spcAft>
                          <a:spcPts val="0"/>
                        </a:spcAft>
                      </a:pPr>
                      <a:r>
                        <a:rPr lang="en-US" sz="1600">
                          <a:effectLst/>
                        </a:rPr>
                        <a:t>3.23</a:t>
                      </a:r>
                      <a:endParaRPr lang="en-US" sz="1600">
                        <a:solidFill>
                          <a:srgbClr val="000000"/>
                        </a:solidFill>
                        <a:effectLst/>
                        <a:latin typeface="Times New Roman" charset="0"/>
                        <a:ea typeface="Cambria" charset="0"/>
                      </a:endParaRPr>
                    </a:p>
                  </a:txBody>
                  <a:tcPr marL="68580" marR="68580" marT="0" marB="0"/>
                </a:tc>
                <a:tc>
                  <a:txBody>
                    <a:bodyPr/>
                    <a:lstStyle/>
                    <a:p>
                      <a:pPr marL="0" marR="0" algn="ctr">
                        <a:spcBef>
                          <a:spcPts val="0"/>
                        </a:spcBef>
                        <a:spcAft>
                          <a:spcPts val="0"/>
                        </a:spcAft>
                      </a:pPr>
                      <a:r>
                        <a:rPr lang="en-US" sz="1600">
                          <a:effectLst/>
                        </a:rPr>
                        <a:t>1.12</a:t>
                      </a:r>
                      <a:endParaRPr lang="en-US" sz="1600">
                        <a:solidFill>
                          <a:srgbClr val="000000"/>
                        </a:solidFill>
                        <a:effectLst/>
                        <a:latin typeface="Times New Roman" charset="0"/>
                        <a:ea typeface="Cambria" charset="0"/>
                      </a:endParaRPr>
                    </a:p>
                  </a:txBody>
                  <a:tcPr marL="68580" marR="68580" marT="0" marB="0"/>
                </a:tc>
                <a:tc>
                  <a:txBody>
                    <a:bodyPr/>
                    <a:lstStyle/>
                    <a:p>
                      <a:pPr marL="0" marR="0" algn="ctr">
                        <a:spcBef>
                          <a:spcPts val="0"/>
                        </a:spcBef>
                        <a:spcAft>
                          <a:spcPts val="0"/>
                        </a:spcAft>
                      </a:pPr>
                      <a:r>
                        <a:rPr lang="en-US" sz="1600">
                          <a:effectLst/>
                        </a:rPr>
                        <a:t>3.48</a:t>
                      </a:r>
                      <a:endParaRPr lang="en-US" sz="1600">
                        <a:solidFill>
                          <a:srgbClr val="000000"/>
                        </a:solidFill>
                        <a:effectLst/>
                        <a:latin typeface="Times New Roman" charset="0"/>
                        <a:ea typeface="Cambria" charset="0"/>
                      </a:endParaRPr>
                    </a:p>
                  </a:txBody>
                  <a:tcPr marL="68580" marR="68580" marT="0" marB="0"/>
                </a:tc>
                <a:tc gridSpan="2">
                  <a:txBody>
                    <a:bodyPr/>
                    <a:lstStyle/>
                    <a:p>
                      <a:pPr marL="0" marR="0" algn="ctr">
                        <a:spcBef>
                          <a:spcPts val="0"/>
                        </a:spcBef>
                        <a:spcAft>
                          <a:spcPts val="0"/>
                        </a:spcAft>
                      </a:pPr>
                      <a:r>
                        <a:rPr lang="en-US" sz="1600">
                          <a:effectLst/>
                        </a:rPr>
                        <a:t>1.22</a:t>
                      </a:r>
                      <a:endParaRPr lang="en-US" sz="1600">
                        <a:solidFill>
                          <a:srgbClr val="000000"/>
                        </a:solidFill>
                        <a:effectLst/>
                        <a:latin typeface="Times New Roman" charset="0"/>
                        <a:ea typeface="Cambria" charset="0"/>
                      </a:endParaRPr>
                    </a:p>
                  </a:txBody>
                  <a:tcPr marL="68580" marR="68580" marT="0" marB="0"/>
                </a:tc>
                <a:tc hMerge="1">
                  <a:txBody>
                    <a:bodyPr/>
                    <a:lstStyle/>
                    <a:p>
                      <a:endParaRPr lang="en-US"/>
                    </a:p>
                  </a:txBody>
                  <a:tcPr/>
                </a:tc>
                <a:tc>
                  <a:txBody>
                    <a:bodyPr/>
                    <a:lstStyle/>
                    <a:p>
                      <a:pPr marL="0" marR="0" algn="ctr">
                        <a:spcBef>
                          <a:spcPts val="0"/>
                        </a:spcBef>
                        <a:spcAft>
                          <a:spcPts val="0"/>
                        </a:spcAft>
                      </a:pPr>
                      <a:r>
                        <a:rPr lang="en-US" sz="1600">
                          <a:effectLst/>
                        </a:rPr>
                        <a:t>.131</a:t>
                      </a:r>
                      <a:endParaRPr lang="en-US" sz="1600">
                        <a:solidFill>
                          <a:srgbClr val="000000"/>
                        </a:solidFill>
                        <a:effectLst/>
                        <a:latin typeface="Times New Roman" charset="0"/>
                        <a:ea typeface="Cambria" charset="0"/>
                      </a:endParaRPr>
                    </a:p>
                  </a:txBody>
                  <a:tcPr marL="68580" marR="68580" marT="0" marB="0"/>
                </a:tc>
                <a:tc>
                  <a:txBody>
                    <a:bodyPr/>
                    <a:lstStyle/>
                    <a:p>
                      <a:pPr marL="0" marR="0" algn="ctr">
                        <a:spcBef>
                          <a:spcPts val="0"/>
                        </a:spcBef>
                        <a:spcAft>
                          <a:spcPts val="0"/>
                        </a:spcAft>
                      </a:pPr>
                      <a:r>
                        <a:rPr lang="en-US" sz="1600">
                          <a:effectLst/>
                        </a:rPr>
                        <a:t> </a:t>
                      </a:r>
                      <a:endParaRPr lang="en-US" sz="1600">
                        <a:solidFill>
                          <a:srgbClr val="000000"/>
                        </a:solidFill>
                        <a:effectLst/>
                        <a:latin typeface="Times New Roman" charset="0"/>
                        <a:ea typeface="Cambria" charset="0"/>
                      </a:endParaRPr>
                    </a:p>
                  </a:txBody>
                  <a:tcPr marL="68580" marR="68580" marT="0" marB="0"/>
                </a:tc>
                <a:extLst>
                  <a:ext uri="{0D108BD9-81ED-4DB2-BD59-A6C34878D82A}">
                    <a16:rowId xmlns:a16="http://schemas.microsoft.com/office/drawing/2014/main" val="10007"/>
                  </a:ext>
                </a:extLst>
              </a:tr>
              <a:tr h="305231">
                <a:tc>
                  <a:txBody>
                    <a:bodyPr/>
                    <a:lstStyle/>
                    <a:p>
                      <a:pPr marL="0" marR="0">
                        <a:spcBef>
                          <a:spcPts val="0"/>
                        </a:spcBef>
                        <a:spcAft>
                          <a:spcPts val="0"/>
                        </a:spcAft>
                      </a:pPr>
                      <a:r>
                        <a:rPr lang="en-US" sz="1600">
                          <a:effectLst/>
                        </a:rPr>
                        <a:t> </a:t>
                      </a:r>
                      <a:endParaRPr lang="en-US" sz="1600">
                        <a:solidFill>
                          <a:srgbClr val="000000"/>
                        </a:solidFill>
                        <a:effectLst/>
                        <a:latin typeface="Times New Roman" charset="0"/>
                        <a:ea typeface="Cambria" charset="0"/>
                      </a:endParaRPr>
                    </a:p>
                  </a:txBody>
                  <a:tcPr marL="68580" marR="68580" marT="0" marB="0"/>
                </a:tc>
                <a:tc>
                  <a:txBody>
                    <a:bodyPr/>
                    <a:lstStyle/>
                    <a:p>
                      <a:pPr marL="0" marR="0" algn="ctr">
                        <a:spcBef>
                          <a:spcPts val="0"/>
                        </a:spcBef>
                        <a:spcAft>
                          <a:spcPts val="0"/>
                        </a:spcAft>
                      </a:pPr>
                      <a:r>
                        <a:rPr lang="en-US" sz="1600">
                          <a:effectLst/>
                        </a:rPr>
                        <a:t> </a:t>
                      </a:r>
                      <a:endParaRPr lang="en-US" sz="1600">
                        <a:solidFill>
                          <a:srgbClr val="000000"/>
                        </a:solidFill>
                        <a:effectLst/>
                        <a:latin typeface="Times New Roman" charset="0"/>
                        <a:ea typeface="Cambria" charset="0"/>
                      </a:endParaRPr>
                    </a:p>
                  </a:txBody>
                  <a:tcPr marL="68580" marR="68580" marT="0" marB="0"/>
                </a:tc>
                <a:tc>
                  <a:txBody>
                    <a:bodyPr/>
                    <a:lstStyle/>
                    <a:p>
                      <a:pPr marL="0" marR="0" algn="ctr">
                        <a:spcBef>
                          <a:spcPts val="0"/>
                        </a:spcBef>
                        <a:spcAft>
                          <a:spcPts val="0"/>
                        </a:spcAft>
                      </a:pPr>
                      <a:r>
                        <a:rPr lang="en-US" sz="1600">
                          <a:effectLst/>
                        </a:rPr>
                        <a:t> </a:t>
                      </a:r>
                      <a:endParaRPr lang="en-US" sz="1600">
                        <a:solidFill>
                          <a:srgbClr val="000000"/>
                        </a:solidFill>
                        <a:effectLst/>
                        <a:latin typeface="Times New Roman" charset="0"/>
                        <a:ea typeface="Cambria" charset="0"/>
                      </a:endParaRPr>
                    </a:p>
                  </a:txBody>
                  <a:tcPr marL="68580" marR="68580" marT="0" marB="0"/>
                </a:tc>
                <a:tc>
                  <a:txBody>
                    <a:bodyPr/>
                    <a:lstStyle/>
                    <a:p>
                      <a:pPr marL="0" marR="0" algn="ctr">
                        <a:spcBef>
                          <a:spcPts val="0"/>
                        </a:spcBef>
                        <a:spcAft>
                          <a:spcPts val="0"/>
                        </a:spcAft>
                      </a:pPr>
                      <a:r>
                        <a:rPr lang="en-US" sz="1600">
                          <a:effectLst/>
                        </a:rPr>
                        <a:t> </a:t>
                      </a:r>
                      <a:endParaRPr lang="en-US" sz="1600">
                        <a:solidFill>
                          <a:srgbClr val="000000"/>
                        </a:solidFill>
                        <a:effectLst/>
                        <a:latin typeface="Times New Roman" charset="0"/>
                        <a:ea typeface="Cambria" charset="0"/>
                      </a:endParaRPr>
                    </a:p>
                  </a:txBody>
                  <a:tcPr marL="68580" marR="68580" marT="0" marB="0"/>
                </a:tc>
                <a:tc gridSpan="2">
                  <a:txBody>
                    <a:bodyPr/>
                    <a:lstStyle/>
                    <a:p>
                      <a:pPr marL="0" marR="0" algn="ctr">
                        <a:spcBef>
                          <a:spcPts val="0"/>
                        </a:spcBef>
                        <a:spcAft>
                          <a:spcPts val="0"/>
                        </a:spcAft>
                      </a:pPr>
                      <a:r>
                        <a:rPr lang="en-US" sz="1600">
                          <a:effectLst/>
                        </a:rPr>
                        <a:t> </a:t>
                      </a:r>
                      <a:endParaRPr lang="en-US" sz="1600">
                        <a:solidFill>
                          <a:srgbClr val="000000"/>
                        </a:solidFill>
                        <a:effectLst/>
                        <a:latin typeface="Times New Roman" charset="0"/>
                        <a:ea typeface="Cambria" charset="0"/>
                      </a:endParaRPr>
                    </a:p>
                  </a:txBody>
                  <a:tcPr marL="68580" marR="68580" marT="0" marB="0"/>
                </a:tc>
                <a:tc hMerge="1">
                  <a:txBody>
                    <a:bodyPr/>
                    <a:lstStyle/>
                    <a:p>
                      <a:endParaRPr lang="en-US"/>
                    </a:p>
                  </a:txBody>
                  <a:tcPr/>
                </a:tc>
                <a:tc>
                  <a:txBody>
                    <a:bodyPr/>
                    <a:lstStyle/>
                    <a:p>
                      <a:pPr marL="0" marR="0" algn="ctr">
                        <a:spcBef>
                          <a:spcPts val="0"/>
                        </a:spcBef>
                        <a:spcAft>
                          <a:spcPts val="0"/>
                        </a:spcAft>
                      </a:pPr>
                      <a:r>
                        <a:rPr lang="en-US" sz="1600">
                          <a:effectLst/>
                        </a:rPr>
                        <a:t> </a:t>
                      </a:r>
                      <a:endParaRPr lang="en-US" sz="1600">
                        <a:solidFill>
                          <a:srgbClr val="000000"/>
                        </a:solidFill>
                        <a:effectLst/>
                        <a:latin typeface="Times New Roman" charset="0"/>
                        <a:ea typeface="Cambria" charset="0"/>
                      </a:endParaRPr>
                    </a:p>
                  </a:txBody>
                  <a:tcPr marL="68580" marR="68580" marT="0" marB="0"/>
                </a:tc>
                <a:tc>
                  <a:txBody>
                    <a:bodyPr/>
                    <a:lstStyle/>
                    <a:p>
                      <a:pPr marL="0" marR="0">
                        <a:spcBef>
                          <a:spcPts val="0"/>
                        </a:spcBef>
                        <a:spcAft>
                          <a:spcPts val="0"/>
                        </a:spcAft>
                      </a:pPr>
                      <a:r>
                        <a:rPr lang="en-US" sz="1600">
                          <a:effectLst/>
                        </a:rPr>
                        <a:t> </a:t>
                      </a:r>
                      <a:endParaRPr lang="en-US" sz="1600">
                        <a:solidFill>
                          <a:srgbClr val="000000"/>
                        </a:solidFill>
                        <a:effectLst/>
                        <a:latin typeface="Times New Roman" charset="0"/>
                        <a:ea typeface="Cambria" charset="0"/>
                      </a:endParaRPr>
                    </a:p>
                  </a:txBody>
                  <a:tcPr marL="68580" marR="68580" marT="0" marB="0"/>
                </a:tc>
                <a:extLst>
                  <a:ext uri="{0D108BD9-81ED-4DB2-BD59-A6C34878D82A}">
                    <a16:rowId xmlns:a16="http://schemas.microsoft.com/office/drawing/2014/main" val="10008"/>
                  </a:ext>
                </a:extLst>
              </a:tr>
              <a:tr h="305231">
                <a:tc>
                  <a:txBody>
                    <a:bodyPr/>
                    <a:lstStyle/>
                    <a:p>
                      <a:pPr marL="0" marR="0">
                        <a:spcBef>
                          <a:spcPts val="0"/>
                        </a:spcBef>
                        <a:spcAft>
                          <a:spcPts val="0"/>
                        </a:spcAft>
                      </a:pPr>
                      <a:r>
                        <a:rPr lang="en-US" sz="1600">
                          <a:effectLst/>
                        </a:rPr>
                        <a:t>More likely to listen to jazz</a:t>
                      </a:r>
                      <a:endParaRPr lang="en-US" sz="1600">
                        <a:solidFill>
                          <a:srgbClr val="000000"/>
                        </a:solidFill>
                        <a:effectLst/>
                        <a:latin typeface="Times New Roman" charset="0"/>
                        <a:ea typeface="Cambria" charset="0"/>
                      </a:endParaRPr>
                    </a:p>
                  </a:txBody>
                  <a:tcPr marL="68580" marR="68580" marT="0" marB="0"/>
                </a:tc>
                <a:tc>
                  <a:txBody>
                    <a:bodyPr/>
                    <a:lstStyle/>
                    <a:p>
                      <a:pPr marL="0" marR="0" algn="ctr">
                        <a:spcBef>
                          <a:spcPts val="0"/>
                        </a:spcBef>
                        <a:spcAft>
                          <a:spcPts val="0"/>
                        </a:spcAft>
                      </a:pPr>
                      <a:r>
                        <a:rPr lang="en-US" sz="1600">
                          <a:effectLst/>
                        </a:rPr>
                        <a:t>3.25</a:t>
                      </a:r>
                      <a:endParaRPr lang="en-US" sz="1600">
                        <a:solidFill>
                          <a:srgbClr val="000000"/>
                        </a:solidFill>
                        <a:effectLst/>
                        <a:latin typeface="Times New Roman" charset="0"/>
                        <a:ea typeface="Cambria" charset="0"/>
                      </a:endParaRPr>
                    </a:p>
                  </a:txBody>
                  <a:tcPr marL="68580" marR="68580" marT="0" marB="0"/>
                </a:tc>
                <a:tc>
                  <a:txBody>
                    <a:bodyPr/>
                    <a:lstStyle/>
                    <a:p>
                      <a:pPr marL="0" marR="0" algn="ctr">
                        <a:spcBef>
                          <a:spcPts val="0"/>
                        </a:spcBef>
                        <a:spcAft>
                          <a:spcPts val="0"/>
                        </a:spcAft>
                      </a:pPr>
                      <a:r>
                        <a:rPr lang="en-US" sz="1600">
                          <a:effectLst/>
                        </a:rPr>
                        <a:t>1.19</a:t>
                      </a:r>
                      <a:endParaRPr lang="en-US" sz="1600">
                        <a:solidFill>
                          <a:srgbClr val="000000"/>
                        </a:solidFill>
                        <a:effectLst/>
                        <a:latin typeface="Times New Roman" charset="0"/>
                        <a:ea typeface="Cambria" charset="0"/>
                      </a:endParaRPr>
                    </a:p>
                  </a:txBody>
                  <a:tcPr marL="68580" marR="68580" marT="0" marB="0"/>
                </a:tc>
                <a:tc>
                  <a:txBody>
                    <a:bodyPr/>
                    <a:lstStyle/>
                    <a:p>
                      <a:pPr marL="0" marR="0" algn="ctr">
                        <a:spcBef>
                          <a:spcPts val="0"/>
                        </a:spcBef>
                        <a:spcAft>
                          <a:spcPts val="0"/>
                        </a:spcAft>
                      </a:pPr>
                      <a:r>
                        <a:rPr lang="en-US" sz="1600">
                          <a:effectLst/>
                        </a:rPr>
                        <a:t>3.78</a:t>
                      </a:r>
                      <a:endParaRPr lang="en-US" sz="1600">
                        <a:solidFill>
                          <a:srgbClr val="000000"/>
                        </a:solidFill>
                        <a:effectLst/>
                        <a:latin typeface="Times New Roman" charset="0"/>
                        <a:ea typeface="Cambria" charset="0"/>
                      </a:endParaRPr>
                    </a:p>
                  </a:txBody>
                  <a:tcPr marL="68580" marR="68580" marT="0" marB="0"/>
                </a:tc>
                <a:tc gridSpan="2">
                  <a:txBody>
                    <a:bodyPr/>
                    <a:lstStyle/>
                    <a:p>
                      <a:pPr marL="0" marR="0" algn="ctr">
                        <a:spcBef>
                          <a:spcPts val="0"/>
                        </a:spcBef>
                        <a:spcAft>
                          <a:spcPts val="0"/>
                        </a:spcAft>
                      </a:pPr>
                      <a:r>
                        <a:rPr lang="en-US" sz="1600">
                          <a:effectLst/>
                        </a:rPr>
                        <a:t>1.00</a:t>
                      </a:r>
                      <a:endParaRPr lang="en-US" sz="1600">
                        <a:solidFill>
                          <a:srgbClr val="000000"/>
                        </a:solidFill>
                        <a:effectLst/>
                        <a:latin typeface="Times New Roman" charset="0"/>
                        <a:ea typeface="Cambria" charset="0"/>
                      </a:endParaRPr>
                    </a:p>
                  </a:txBody>
                  <a:tcPr marL="68580" marR="68580" marT="0" marB="0"/>
                </a:tc>
                <a:tc hMerge="1">
                  <a:txBody>
                    <a:bodyPr/>
                    <a:lstStyle/>
                    <a:p>
                      <a:endParaRPr lang="en-US"/>
                    </a:p>
                  </a:txBody>
                  <a:tcPr/>
                </a:tc>
                <a:tc>
                  <a:txBody>
                    <a:bodyPr/>
                    <a:lstStyle/>
                    <a:p>
                      <a:pPr marL="0" marR="0" algn="ctr">
                        <a:spcBef>
                          <a:spcPts val="0"/>
                        </a:spcBef>
                        <a:spcAft>
                          <a:spcPts val="0"/>
                        </a:spcAft>
                      </a:pPr>
                      <a:r>
                        <a:rPr lang="en-US" sz="1600">
                          <a:effectLst/>
                        </a:rPr>
                        <a:t>    .001**</a:t>
                      </a:r>
                      <a:endParaRPr lang="en-US" sz="1600">
                        <a:solidFill>
                          <a:srgbClr val="000000"/>
                        </a:solidFill>
                        <a:effectLst/>
                        <a:latin typeface="Times New Roman" charset="0"/>
                        <a:ea typeface="Cambria" charset="0"/>
                      </a:endParaRPr>
                    </a:p>
                  </a:txBody>
                  <a:tcPr marL="68580" marR="68580" marT="0" marB="0"/>
                </a:tc>
                <a:tc>
                  <a:txBody>
                    <a:bodyPr/>
                    <a:lstStyle/>
                    <a:p>
                      <a:pPr marL="0" marR="0">
                        <a:spcBef>
                          <a:spcPts val="0"/>
                        </a:spcBef>
                        <a:spcAft>
                          <a:spcPts val="0"/>
                        </a:spcAft>
                      </a:pPr>
                      <a:r>
                        <a:rPr lang="en-US" sz="1600" dirty="0">
                          <a:effectLst/>
                        </a:rPr>
                        <a:t>.48</a:t>
                      </a:r>
                      <a:endParaRPr lang="en-US" sz="1600" dirty="0">
                        <a:solidFill>
                          <a:srgbClr val="000000"/>
                        </a:solidFill>
                        <a:effectLst/>
                        <a:latin typeface="Times New Roman" charset="0"/>
                        <a:ea typeface="Cambria" charset="0"/>
                      </a:endParaRPr>
                    </a:p>
                  </a:txBody>
                  <a:tcPr marL="68580" marR="68580" marT="0" marB="0"/>
                </a:tc>
                <a:extLst>
                  <a:ext uri="{0D108BD9-81ED-4DB2-BD59-A6C34878D82A}">
                    <a16:rowId xmlns:a16="http://schemas.microsoft.com/office/drawing/2014/main" val="10009"/>
                  </a:ext>
                </a:extLst>
              </a:tr>
              <a:tr h="305231">
                <a:tc>
                  <a:txBody>
                    <a:bodyPr/>
                    <a:lstStyle/>
                    <a:p>
                      <a:pPr marL="0" marR="0">
                        <a:spcBef>
                          <a:spcPts val="0"/>
                        </a:spcBef>
                        <a:spcAft>
                          <a:spcPts val="0"/>
                        </a:spcAft>
                      </a:pPr>
                      <a:r>
                        <a:rPr lang="en-US" sz="1600" dirty="0">
                          <a:effectLst/>
                        </a:rPr>
                        <a:t>More likely to improvise</a:t>
                      </a:r>
                      <a:endParaRPr lang="en-US" sz="1600" dirty="0">
                        <a:solidFill>
                          <a:srgbClr val="000000"/>
                        </a:solidFill>
                        <a:effectLst/>
                        <a:latin typeface="Times New Roman" charset="0"/>
                        <a:ea typeface="Cambria"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rPr>
                        <a:t>1.79</a:t>
                      </a:r>
                      <a:endParaRPr lang="en-US" sz="1600">
                        <a:solidFill>
                          <a:srgbClr val="000000"/>
                        </a:solidFill>
                        <a:effectLst/>
                        <a:latin typeface="Times New Roman" charset="0"/>
                        <a:ea typeface="Cambria"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rPr>
                        <a:t>0.49</a:t>
                      </a:r>
                      <a:endParaRPr lang="en-US" sz="1600">
                        <a:solidFill>
                          <a:srgbClr val="000000"/>
                        </a:solidFill>
                        <a:effectLst/>
                        <a:latin typeface="Times New Roman" charset="0"/>
                        <a:ea typeface="Cambria"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rPr>
                        <a:t>1.70</a:t>
                      </a:r>
                      <a:endParaRPr lang="en-US" sz="1600">
                        <a:solidFill>
                          <a:srgbClr val="000000"/>
                        </a:solidFill>
                        <a:effectLst/>
                        <a:latin typeface="Times New Roman" charset="0"/>
                        <a:ea typeface="Cambria" charset="0"/>
                      </a:endParaRPr>
                    </a:p>
                  </a:txBody>
                  <a:tcPr marL="68580" marR="68580" marT="0" marB="0">
                    <a:lnB w="12700" cap="flat" cmpd="sng" algn="ctr">
                      <a:solidFill>
                        <a:schemeClr val="tx1"/>
                      </a:solidFill>
                      <a:prstDash val="solid"/>
                      <a:round/>
                      <a:headEnd type="none" w="med" len="med"/>
                      <a:tailEnd type="none" w="med" len="med"/>
                    </a:lnB>
                  </a:tcPr>
                </a:tc>
                <a:tc gridSpan="2">
                  <a:txBody>
                    <a:bodyPr/>
                    <a:lstStyle/>
                    <a:p>
                      <a:pPr marL="0" marR="0" algn="ctr">
                        <a:spcBef>
                          <a:spcPts val="0"/>
                        </a:spcBef>
                        <a:spcAft>
                          <a:spcPts val="0"/>
                        </a:spcAft>
                      </a:pPr>
                      <a:r>
                        <a:rPr lang="en-US" sz="1600">
                          <a:effectLst/>
                        </a:rPr>
                        <a:t>0.49</a:t>
                      </a:r>
                      <a:endParaRPr lang="en-US" sz="1600">
                        <a:solidFill>
                          <a:srgbClr val="000000"/>
                        </a:solidFill>
                        <a:effectLst/>
                        <a:latin typeface="Times New Roman" charset="0"/>
                        <a:ea typeface="Cambria" charset="0"/>
                      </a:endParaRPr>
                    </a:p>
                  </a:txBody>
                  <a:tcPr marL="68580" marR="68580" marT="0" marB="0">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600" dirty="0">
                          <a:effectLst/>
                        </a:rPr>
                        <a:t>.172</a:t>
                      </a:r>
                      <a:endParaRPr lang="en-US" sz="1600" dirty="0">
                        <a:solidFill>
                          <a:srgbClr val="000000"/>
                        </a:solidFill>
                        <a:effectLst/>
                        <a:latin typeface="Times New Roman" charset="0"/>
                        <a:ea typeface="Cambria"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 </a:t>
                      </a:r>
                      <a:endParaRPr lang="en-US" sz="1200" dirty="0">
                        <a:solidFill>
                          <a:srgbClr val="000000"/>
                        </a:solidFill>
                        <a:effectLst/>
                        <a:latin typeface="Times New Roman" charset="0"/>
                        <a:ea typeface="Cambria"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05231">
                <a:tc gridSpan="8">
                  <a:txBody>
                    <a:bodyPr/>
                    <a:lstStyle/>
                    <a:p>
                      <a:r>
                        <a:rPr lang="en-US" sz="1800" i="1" kern="1200" dirty="0">
                          <a:solidFill>
                            <a:schemeClr val="tx1"/>
                          </a:solidFill>
                          <a:effectLst/>
                          <a:latin typeface="+mn-lt"/>
                          <a:ea typeface="+mn-ea"/>
                          <a:cs typeface="+mn-cs"/>
                        </a:rPr>
                        <a:t>Note</a:t>
                      </a:r>
                      <a:r>
                        <a:rPr lang="en-US" sz="1800" kern="1200" dirty="0">
                          <a:solidFill>
                            <a:schemeClr val="tx1"/>
                          </a:solidFill>
                          <a:effectLst/>
                          <a:latin typeface="+mn-lt"/>
                          <a:ea typeface="+mn-ea"/>
                          <a:cs typeface="+mn-cs"/>
                        </a:rPr>
                        <a:t>: Questions M calculated from Likert scale: 1 Strongly disagree – 5 Strongly agree, except More likely to improvise: 1 more likely – 3 less likely *</a:t>
                      </a:r>
                      <a:r>
                        <a:rPr lang="en-US" sz="1800" i="1" kern="1200" dirty="0">
                          <a:solidFill>
                            <a:schemeClr val="tx1"/>
                          </a:solidFill>
                          <a:effectLst/>
                          <a:latin typeface="+mn-lt"/>
                          <a:ea typeface="+mn-ea"/>
                          <a:cs typeface="+mn-cs"/>
                        </a:rPr>
                        <a:t>p</a:t>
                      </a:r>
                      <a:r>
                        <a:rPr lang="en-US" sz="1800" kern="1200" dirty="0">
                          <a:solidFill>
                            <a:schemeClr val="tx1"/>
                          </a:solidFill>
                          <a:effectLst/>
                          <a:latin typeface="+mn-lt"/>
                          <a:ea typeface="+mn-ea"/>
                          <a:cs typeface="+mn-cs"/>
                        </a:rPr>
                        <a:t>&lt; .05. **</a:t>
                      </a:r>
                      <a:r>
                        <a:rPr lang="en-US" sz="1800" i="1" kern="1200" dirty="0">
                          <a:solidFill>
                            <a:schemeClr val="tx1"/>
                          </a:solidFill>
                          <a:effectLst/>
                          <a:latin typeface="+mn-lt"/>
                          <a:ea typeface="+mn-ea"/>
                          <a:cs typeface="+mn-cs"/>
                        </a:rPr>
                        <a:t>p</a:t>
                      </a:r>
                      <a:r>
                        <a:rPr lang="en-US" sz="1800" kern="1200" dirty="0">
                          <a:solidFill>
                            <a:schemeClr val="tx1"/>
                          </a:solidFill>
                          <a:effectLst/>
                          <a:latin typeface="+mn-lt"/>
                          <a:ea typeface="+mn-ea"/>
                          <a:cs typeface="+mn-cs"/>
                        </a:rPr>
                        <a:t>&lt;.01.</a:t>
                      </a:r>
                    </a:p>
                  </a:txBody>
                  <a:tcPr marL="68580" marR="68580" marT="0" marB="0">
                    <a:lnT w="12700" cap="flat" cmpd="sng" algn="ctr">
                      <a:solidFill>
                        <a:schemeClr val="tx1"/>
                      </a:solidFill>
                      <a:prstDash val="solid"/>
                      <a:round/>
                      <a:headEnd type="none" w="med" len="med"/>
                      <a:tailEnd type="none" w="med" len="med"/>
                    </a:lnT>
                  </a:tcPr>
                </a:tc>
                <a:tc hMerge="1">
                  <a:txBody>
                    <a:bodyPr/>
                    <a:lstStyle/>
                    <a:p>
                      <a:pPr marL="0" marR="0" algn="ctr">
                        <a:spcBef>
                          <a:spcPts val="0"/>
                        </a:spcBef>
                        <a:spcAft>
                          <a:spcPts val="0"/>
                        </a:spcAft>
                      </a:pPr>
                      <a:endParaRPr lang="en-US" sz="1200">
                        <a:solidFill>
                          <a:srgbClr val="000000"/>
                        </a:solidFill>
                        <a:effectLst/>
                        <a:latin typeface="Times New Roman" charset="0"/>
                        <a:ea typeface="Cambria" charset="0"/>
                      </a:endParaRPr>
                    </a:p>
                  </a:txBody>
                  <a:tcPr marL="68580" marR="68580" marT="0" marB="0"/>
                </a:tc>
                <a:tc hMerge="1">
                  <a:txBody>
                    <a:bodyPr/>
                    <a:lstStyle/>
                    <a:p>
                      <a:pPr marL="0" marR="0" algn="ctr">
                        <a:spcBef>
                          <a:spcPts val="0"/>
                        </a:spcBef>
                        <a:spcAft>
                          <a:spcPts val="0"/>
                        </a:spcAft>
                      </a:pPr>
                      <a:endParaRPr lang="en-US" sz="1200">
                        <a:solidFill>
                          <a:srgbClr val="000000"/>
                        </a:solidFill>
                        <a:effectLst/>
                        <a:latin typeface="Times New Roman" charset="0"/>
                        <a:ea typeface="Cambria" charset="0"/>
                      </a:endParaRPr>
                    </a:p>
                  </a:txBody>
                  <a:tcPr marL="68580" marR="68580" marT="0" marB="0"/>
                </a:tc>
                <a:tc hMerge="1">
                  <a:txBody>
                    <a:bodyPr/>
                    <a:lstStyle/>
                    <a:p>
                      <a:pPr marL="0" marR="0" algn="ctr">
                        <a:spcBef>
                          <a:spcPts val="0"/>
                        </a:spcBef>
                        <a:spcAft>
                          <a:spcPts val="0"/>
                        </a:spcAft>
                      </a:pPr>
                      <a:endParaRPr lang="en-US" sz="1200">
                        <a:solidFill>
                          <a:srgbClr val="000000"/>
                        </a:solidFill>
                        <a:effectLst/>
                        <a:latin typeface="Times New Roman" charset="0"/>
                        <a:ea typeface="Cambria" charset="0"/>
                      </a:endParaRPr>
                    </a:p>
                  </a:txBody>
                  <a:tcPr marL="68580" marR="68580" marT="0" marB="0"/>
                </a:tc>
                <a:tc hMerge="1">
                  <a:txBody>
                    <a:bodyPr/>
                    <a:lstStyle/>
                    <a:p>
                      <a:pPr marL="0" marR="0" algn="ctr">
                        <a:spcBef>
                          <a:spcPts val="0"/>
                        </a:spcBef>
                        <a:spcAft>
                          <a:spcPts val="0"/>
                        </a:spcAft>
                      </a:pPr>
                      <a:endParaRPr lang="en-US" sz="1200">
                        <a:solidFill>
                          <a:srgbClr val="000000"/>
                        </a:solidFill>
                        <a:effectLst/>
                        <a:latin typeface="Times New Roman" charset="0"/>
                        <a:ea typeface="Cambria" charset="0"/>
                      </a:endParaRPr>
                    </a:p>
                  </a:txBody>
                  <a:tcPr marL="68580" marR="68580" marT="0" marB="0"/>
                </a:tc>
                <a:tc hMerge="1">
                  <a:txBody>
                    <a:bodyPr/>
                    <a:lstStyle/>
                    <a:p>
                      <a:endParaRPr lang="en-US"/>
                    </a:p>
                  </a:txBody>
                  <a:tcPr/>
                </a:tc>
                <a:tc hMerge="1">
                  <a:txBody>
                    <a:bodyPr/>
                    <a:lstStyle/>
                    <a:p>
                      <a:pPr marL="0" marR="0" algn="ctr">
                        <a:spcBef>
                          <a:spcPts val="0"/>
                        </a:spcBef>
                        <a:spcAft>
                          <a:spcPts val="0"/>
                        </a:spcAft>
                      </a:pPr>
                      <a:endParaRPr lang="en-US" sz="1200">
                        <a:solidFill>
                          <a:srgbClr val="000000"/>
                        </a:solidFill>
                        <a:effectLst/>
                        <a:latin typeface="Times New Roman" charset="0"/>
                        <a:ea typeface="Cambria" charset="0"/>
                      </a:endParaRPr>
                    </a:p>
                  </a:txBody>
                  <a:tcPr marL="68580" marR="68580" marT="0" marB="0"/>
                </a:tc>
                <a:tc hMerge="1">
                  <a:txBody>
                    <a:bodyPr/>
                    <a:lstStyle/>
                    <a:p>
                      <a:pPr marL="0" marR="0">
                        <a:spcBef>
                          <a:spcPts val="0"/>
                        </a:spcBef>
                        <a:spcAft>
                          <a:spcPts val="0"/>
                        </a:spcAft>
                      </a:pPr>
                      <a:endParaRPr lang="en-US" sz="1200" dirty="0">
                        <a:solidFill>
                          <a:srgbClr val="000000"/>
                        </a:solidFill>
                        <a:effectLst/>
                        <a:latin typeface="Times New Roman" charset="0"/>
                        <a:ea typeface="Cambria" charset="0"/>
                      </a:endParaRPr>
                    </a:p>
                  </a:txBody>
                  <a:tcPr marL="68580" marR="68580"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56336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2192000" cy="5166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a:solidFill>
                  <a:schemeClr val="bg1">
                    <a:lumMod val="95000"/>
                    <a:lumOff val="5000"/>
                  </a:schemeClr>
                </a:solidFill>
              </a:rPr>
              <a:t>Director Quotes</a:t>
            </a:r>
          </a:p>
        </p:txBody>
      </p:sp>
      <p:sp>
        <p:nvSpPr>
          <p:cNvPr id="3" name="Content Placeholder 2"/>
          <p:cNvSpPr>
            <a:spLocks noGrp="1"/>
          </p:cNvSpPr>
          <p:nvPr>
            <p:ph idx="1"/>
          </p:nvPr>
        </p:nvSpPr>
        <p:spPr>
          <a:xfrm>
            <a:off x="838200" y="2015405"/>
            <a:ext cx="10515600" cy="4428937"/>
          </a:xfrm>
        </p:spPr>
        <p:txBody>
          <a:bodyPr anchor="ctr">
            <a:normAutofit/>
          </a:bodyPr>
          <a:lstStyle/>
          <a:p>
            <a:r>
              <a:rPr lang="en-US" sz="2000" dirty="0"/>
              <a:t>“</a:t>
            </a:r>
            <a:r>
              <a:rPr lang="en-US" sz="2400" dirty="0"/>
              <a:t>You know I’ve played recordings for them but anything where you can get the live band playing is much more arresting for the viewer…. It allows them to focus on what they’re doing rather than showing a video of the whole band where they say, ‘I wonder what kind of club that is’ or ‘there’s a waitress going by’ you know there’s so many things so where there’s something that’s so focused, it greater enhances their ability to learn from it.” </a:t>
            </a:r>
          </a:p>
          <a:p>
            <a:r>
              <a:rPr lang="en-US" sz="2400" dirty="0"/>
              <a:t>“I can tell them all kinds of stuff but it’s not like getting it [from] watching these guys playing….there were a number of times through out the course of the exercise they would say ‘Well I noticed on the app they would do this but it’s not necessarily written on the part, should I?’ and I would say ‘Whatever you hear those guys do, do it!’ They’re certainly not </a:t>
            </a:r>
            <a:r>
              <a:rPr lang="en-US" sz="2400" dirty="0" err="1"/>
              <a:t>gonna</a:t>
            </a:r>
            <a:r>
              <a:rPr lang="en-US" sz="2400" dirty="0"/>
              <a:t> get it from me. They’re picking up the nuance of what these guys actually do, it’s great.” </a:t>
            </a:r>
          </a:p>
          <a:p>
            <a:endParaRPr lang="en-US" sz="2000" dirty="0"/>
          </a:p>
        </p:txBody>
      </p:sp>
    </p:spTree>
    <p:extLst>
      <p:ext uri="{BB962C8B-B14F-4D97-AF65-F5344CB8AC3E}">
        <p14:creationId xmlns:p14="http://schemas.microsoft.com/office/powerpoint/2010/main" val="6388880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01163" y="3050435"/>
            <a:ext cx="3720353" cy="757130"/>
          </a:xfrm>
          <a:ln w="25400" cap="sq">
            <a:solidFill>
              <a:srgbClr val="FFFFFF"/>
            </a:solidFill>
            <a:miter lim="800000"/>
          </a:ln>
        </p:spPr>
        <p:txBody>
          <a:bodyPr>
            <a:noAutofit/>
          </a:bodyPr>
          <a:lstStyle/>
          <a:p>
            <a:pPr algn="ctr">
              <a:lnSpc>
                <a:spcPct val="80000"/>
              </a:lnSpc>
            </a:pPr>
            <a:r>
              <a:rPr lang="en-US" sz="2800" dirty="0">
                <a:solidFill>
                  <a:srgbClr val="FFFFFF"/>
                </a:solidFill>
              </a:rPr>
              <a:t>Conclusions and Discussion</a:t>
            </a:r>
          </a:p>
        </p:txBody>
      </p:sp>
      <p:sp>
        <p:nvSpPr>
          <p:cNvPr id="3" name="Content Placeholder 2"/>
          <p:cNvSpPr>
            <a:spLocks noGrp="1"/>
          </p:cNvSpPr>
          <p:nvPr>
            <p:ph idx="1"/>
          </p:nvPr>
        </p:nvSpPr>
        <p:spPr>
          <a:xfrm>
            <a:off x="6570206" y="1111753"/>
            <a:ext cx="5057396" cy="4628275"/>
          </a:xfrm>
        </p:spPr>
        <p:txBody>
          <a:bodyPr anchor="ctr">
            <a:normAutofit/>
          </a:bodyPr>
          <a:lstStyle/>
          <a:p>
            <a:pPr lvl="0"/>
            <a:r>
              <a:rPr lang="en-US" sz="2000" dirty="0"/>
              <a:t>The PBA had a significantly stronger effect on jazz improvisation achievement than the TBA. </a:t>
            </a:r>
          </a:p>
          <a:p>
            <a:r>
              <a:rPr lang="en-US" sz="2000" dirty="0"/>
              <a:t>Students using the PBA indicated a stronger sense of improvement in jazz ensemble performance than those using the TBA.</a:t>
            </a:r>
          </a:p>
          <a:p>
            <a:r>
              <a:rPr lang="en-US" sz="2000" dirty="0"/>
              <a:t>Practice-based participants indicated stronger ability to express their individuality through jazz improvisation.</a:t>
            </a:r>
          </a:p>
          <a:p>
            <a:r>
              <a:rPr lang="en-US" sz="2000" dirty="0"/>
              <a:t>Participants using the PBA indicated a stronger desire to listen to jazz outside school following the treatment.</a:t>
            </a:r>
          </a:p>
          <a:p>
            <a:endParaRPr lang="en-US" sz="2000" dirty="0"/>
          </a:p>
          <a:p>
            <a:endParaRPr lang="en-US" sz="2000" dirty="0"/>
          </a:p>
          <a:p>
            <a:endParaRPr lang="en-US" sz="2000" dirty="0"/>
          </a:p>
          <a:p>
            <a:pPr lvl="0"/>
            <a:endParaRPr lang="en-US" sz="2000" dirty="0"/>
          </a:p>
        </p:txBody>
      </p:sp>
    </p:spTree>
    <p:extLst>
      <p:ext uri="{BB962C8B-B14F-4D97-AF65-F5344CB8AC3E}">
        <p14:creationId xmlns:p14="http://schemas.microsoft.com/office/powerpoint/2010/main" val="1042462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en-US" sz="5400" kern="1200" dirty="0">
                <a:solidFill>
                  <a:schemeClr val="tx1"/>
                </a:solidFill>
                <a:latin typeface="+mj-lt"/>
                <a:ea typeface="+mj-ea"/>
                <a:cs typeface="+mj-cs"/>
              </a:rPr>
              <a:t>Questions?</a:t>
            </a:r>
          </a:p>
        </p:txBody>
      </p:sp>
      <p:sp>
        <p:nvSpPr>
          <p:cNvPr id="3" name="Text Placeholder 2">
            <a:extLst>
              <a:ext uri="{FF2B5EF4-FFF2-40B4-BE49-F238E27FC236}">
                <a16:creationId xmlns:a16="http://schemas.microsoft.com/office/drawing/2014/main" id="{E38ED263-6DDF-3C40-BB07-AB8A05EF96E0}"/>
              </a:ext>
            </a:extLst>
          </p:cNvPr>
          <p:cNvSpPr>
            <a:spLocks noGrp="1"/>
          </p:cNvSpPr>
          <p:nvPr>
            <p:ph type="body" idx="1"/>
          </p:nvPr>
        </p:nvSpPr>
        <p:spPr/>
        <p:txBody>
          <a:bodyPr/>
          <a:lstStyle/>
          <a:p>
            <a:r>
              <a:rPr lang="en-US" dirty="0"/>
              <a:t>Glen A Brumbach</a:t>
            </a:r>
          </a:p>
          <a:p>
            <a:r>
              <a:rPr lang="en-US" dirty="0" err="1"/>
              <a:t>gbrumbac@umd.edu</a:t>
            </a:r>
            <a:endParaRPr lang="en-US" dirty="0"/>
          </a:p>
        </p:txBody>
      </p:sp>
      <p:pic>
        <p:nvPicPr>
          <p:cNvPr id="4" name="Picture 3">
            <a:extLst>
              <a:ext uri="{FF2B5EF4-FFF2-40B4-BE49-F238E27FC236}">
                <a16:creationId xmlns:a16="http://schemas.microsoft.com/office/drawing/2014/main" id="{0349C1C8-CC8D-A14B-B2E8-2E36A0DE24BD}"/>
              </a:ext>
            </a:extLst>
          </p:cNvPr>
          <p:cNvPicPr>
            <a:picLocks noChangeAspect="1"/>
          </p:cNvPicPr>
          <p:nvPr/>
        </p:nvPicPr>
        <p:blipFill rotWithShape="1">
          <a:blip r:embed="rId2">
            <a:extLst>
              <a:ext uri="{28A0092B-C50C-407E-A947-70E740481C1C}">
                <a14:useLocalDpi xmlns:a14="http://schemas.microsoft.com/office/drawing/2010/main" val="0"/>
              </a:ext>
            </a:extLst>
          </a:blip>
          <a:srcRect r="3706" b="10881"/>
          <a:stretch/>
        </p:blipFill>
        <p:spPr>
          <a:xfrm>
            <a:off x="5570805" y="1289641"/>
            <a:ext cx="6127391" cy="3692929"/>
          </a:xfrm>
          <a:prstGeom prst="rect">
            <a:avLst/>
          </a:prstGeom>
        </p:spPr>
      </p:pic>
    </p:spTree>
    <p:extLst>
      <p:ext uri="{BB962C8B-B14F-4D97-AF65-F5344CB8AC3E}">
        <p14:creationId xmlns:p14="http://schemas.microsoft.com/office/powerpoint/2010/main" val="22977473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55E98E-10FB-D340-BCEE-28123EAA8376}"/>
              </a:ext>
            </a:extLst>
          </p:cNvPr>
          <p:cNvPicPr>
            <a:picLocks noChangeAspect="1"/>
          </p:cNvPicPr>
          <p:nvPr/>
        </p:nvPicPr>
        <p:blipFill>
          <a:blip r:embed="rId2"/>
          <a:stretch>
            <a:fillRect/>
          </a:stretch>
        </p:blipFill>
        <p:spPr>
          <a:xfrm>
            <a:off x="1028699" y="393699"/>
            <a:ext cx="9516083" cy="6026555"/>
          </a:xfrm>
          <a:prstGeom prst="rect">
            <a:avLst/>
          </a:prstGeom>
        </p:spPr>
      </p:pic>
    </p:spTree>
    <p:extLst>
      <p:ext uri="{BB962C8B-B14F-4D97-AF65-F5344CB8AC3E}">
        <p14:creationId xmlns:p14="http://schemas.microsoft.com/office/powerpoint/2010/main" val="4221111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8265" b="14041"/>
          <a:stretch/>
        </p:blipFill>
        <p:spPr>
          <a:xfrm>
            <a:off x="5494950" y="1123406"/>
            <a:ext cx="6697050" cy="3160464"/>
          </a:xfrm>
          <a:custGeom>
            <a:avLst/>
            <a:gdLst>
              <a:gd name="connsiteX0" fmla="*/ 0 w 5475077"/>
              <a:gd name="connsiteY0" fmla="*/ 0 h 2583792"/>
              <a:gd name="connsiteX1" fmla="*/ 5475077 w 5475077"/>
              <a:gd name="connsiteY1" fmla="*/ 0 h 2583792"/>
              <a:gd name="connsiteX2" fmla="*/ 5475077 w 5475077"/>
              <a:gd name="connsiteY2" fmla="*/ 2583792 h 2583792"/>
              <a:gd name="connsiteX3" fmla="*/ 1197192 w 5475077"/>
              <a:gd name="connsiteY3" fmla="*/ 2583792 h 2583792"/>
            </a:gdLst>
            <a:ahLst/>
            <a:cxnLst>
              <a:cxn ang="0">
                <a:pos x="connsiteX0" y="connsiteY0"/>
              </a:cxn>
              <a:cxn ang="0">
                <a:pos x="connsiteX1" y="connsiteY1"/>
              </a:cxn>
              <a:cxn ang="0">
                <a:pos x="connsiteX2" y="connsiteY2"/>
              </a:cxn>
              <a:cxn ang="0">
                <a:pos x="connsiteX3" y="connsiteY3"/>
              </a:cxn>
            </a:cxnLst>
            <a:rect l="l" t="t" r="r" b="b"/>
            <a:pathLst>
              <a:path w="5475077" h="2583792">
                <a:moveTo>
                  <a:pt x="0" y="0"/>
                </a:moveTo>
                <a:lnTo>
                  <a:pt x="5475077" y="0"/>
                </a:lnTo>
                <a:lnTo>
                  <a:pt x="5475077" y="2583792"/>
                </a:lnTo>
                <a:lnTo>
                  <a:pt x="1197192" y="2583792"/>
                </a:lnTo>
                <a:close/>
              </a:path>
            </a:pathLst>
          </a:custGeom>
        </p:spPr>
      </p:pic>
      <p:pic>
        <p:nvPicPr>
          <p:cNvPr id="17" name="Content Placeholder 3"/>
          <p:cNvPicPr>
            <a:picLocks noChangeAspect="1"/>
          </p:cNvPicPr>
          <p:nvPr/>
        </p:nvPicPr>
        <p:blipFill rotWithShape="1">
          <a:blip r:embed="rId4">
            <a:extLst>
              <a:ext uri="{28A0092B-C50C-407E-A947-70E740481C1C}">
                <a14:useLocalDpi xmlns:a14="http://schemas.microsoft.com/office/drawing/2010/main" val="0"/>
              </a:ext>
            </a:extLst>
          </a:blip>
          <a:srcRect t="8841" r="3" b="3"/>
          <a:stretch/>
        </p:blipFill>
        <p:spPr>
          <a:xfrm>
            <a:off x="6966857" y="4283870"/>
            <a:ext cx="5225142" cy="2583520"/>
          </a:xfrm>
          <a:custGeom>
            <a:avLst/>
            <a:gdLst>
              <a:gd name="connsiteX0" fmla="*/ 0 w 4277884"/>
              <a:gd name="connsiteY0" fmla="*/ 0 h 2583520"/>
              <a:gd name="connsiteX1" fmla="*/ 4277884 w 4277884"/>
              <a:gd name="connsiteY1" fmla="*/ 0 h 2583520"/>
              <a:gd name="connsiteX2" fmla="*/ 4277884 w 4277884"/>
              <a:gd name="connsiteY2" fmla="*/ 2583520 h 2583520"/>
              <a:gd name="connsiteX3" fmla="*/ 1192437 w 4277884"/>
              <a:gd name="connsiteY3" fmla="*/ 2583520 h 2583520"/>
              <a:gd name="connsiteX4" fmla="*/ 1188085 w 4277884"/>
              <a:gd name="connsiteY4" fmla="*/ 2574129 h 2583520"/>
              <a:gd name="connsiteX5" fmla="*/ 1192715 w 4277884"/>
              <a:gd name="connsiteY5" fmla="*/ 2574129 h 258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884" h="2583520">
                <a:moveTo>
                  <a:pt x="0" y="0"/>
                </a:moveTo>
                <a:lnTo>
                  <a:pt x="4277884" y="0"/>
                </a:lnTo>
                <a:lnTo>
                  <a:pt x="4277884" y="2583520"/>
                </a:lnTo>
                <a:lnTo>
                  <a:pt x="1192437" y="2583520"/>
                </a:lnTo>
                <a:lnTo>
                  <a:pt x="1188085" y="2574129"/>
                </a:lnTo>
                <a:lnTo>
                  <a:pt x="1192715" y="2574129"/>
                </a:lnTo>
                <a:close/>
              </a:path>
            </a:pathLst>
          </a:custGeom>
        </p:spPr>
      </p:pic>
      <p:sp>
        <p:nvSpPr>
          <p:cNvPr id="2" name="Title 1"/>
          <p:cNvSpPr>
            <a:spLocks noGrp="1"/>
          </p:cNvSpPr>
          <p:nvPr>
            <p:ph type="title"/>
          </p:nvPr>
        </p:nvSpPr>
        <p:spPr>
          <a:xfrm>
            <a:off x="838200" y="365125"/>
            <a:ext cx="10515600" cy="1325563"/>
          </a:xfrm>
        </p:spPr>
        <p:txBody>
          <a:bodyPr vert="horz" lIns="91440" tIns="45720" rIns="91440" bIns="45720" rtlCol="0">
            <a:normAutofit/>
          </a:bodyPr>
          <a:lstStyle/>
          <a:p>
            <a:endParaRPr lang="en-US" kern="1200" dirty="0">
              <a:latin typeface="+mj-lt"/>
              <a:ea typeface="+mj-ea"/>
              <a:cs typeface="+mj-cs"/>
            </a:endParaRPr>
          </a:p>
        </p:txBody>
      </p:sp>
      <p:sp>
        <p:nvSpPr>
          <p:cNvPr id="19" name="Content Placeholder 18"/>
          <p:cNvSpPr>
            <a:spLocks noGrp="1"/>
          </p:cNvSpPr>
          <p:nvPr>
            <p:ph idx="1"/>
          </p:nvPr>
        </p:nvSpPr>
        <p:spPr>
          <a:xfrm>
            <a:off x="838200" y="2021249"/>
            <a:ext cx="5707565" cy="4155713"/>
          </a:xfrm>
        </p:spPr>
        <p:txBody>
          <a:bodyPr>
            <a:normAutofit/>
          </a:bodyPr>
          <a:lstStyle/>
          <a:p>
            <a:pPr marL="0" indent="0">
              <a:buNone/>
            </a:pPr>
            <a:r>
              <a:rPr lang="en-US" sz="4800" dirty="0"/>
              <a:t>The Problem</a:t>
            </a:r>
          </a:p>
        </p:txBody>
      </p:sp>
    </p:spTree>
    <p:extLst>
      <p:ext uri="{BB962C8B-B14F-4D97-AF65-F5344CB8AC3E}">
        <p14:creationId xmlns:p14="http://schemas.microsoft.com/office/powerpoint/2010/main" val="11539213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901163" y="3050435"/>
            <a:ext cx="3720353" cy="757130"/>
          </a:xfrm>
          <a:ln w="25400" cap="sq">
            <a:solidFill>
              <a:srgbClr val="FFFFFF"/>
            </a:solidFill>
            <a:miter lim="800000"/>
          </a:ln>
        </p:spPr>
        <p:txBody>
          <a:bodyPr>
            <a:normAutofit/>
          </a:bodyPr>
          <a:lstStyle/>
          <a:p>
            <a:pPr algn="ctr"/>
            <a:r>
              <a:rPr lang="en-US" sz="2800">
                <a:solidFill>
                  <a:srgbClr val="FFFFFF"/>
                </a:solidFill>
              </a:rPr>
              <a:t>The Problem</a:t>
            </a:r>
          </a:p>
        </p:txBody>
      </p:sp>
      <p:sp>
        <p:nvSpPr>
          <p:cNvPr id="5" name="Content Placeholder 4"/>
          <p:cNvSpPr>
            <a:spLocks noGrp="1"/>
          </p:cNvSpPr>
          <p:nvPr>
            <p:ph idx="1"/>
          </p:nvPr>
        </p:nvSpPr>
        <p:spPr>
          <a:xfrm>
            <a:off x="6558552" y="0"/>
            <a:ext cx="5069050" cy="6857999"/>
          </a:xfrm>
        </p:spPr>
        <p:txBody>
          <a:bodyPr anchor="ctr">
            <a:normAutofit lnSpcReduction="10000"/>
          </a:bodyPr>
          <a:lstStyle/>
          <a:p>
            <a:endParaRPr lang="en-US" dirty="0">
              <a:solidFill>
                <a:schemeClr val="tx1">
                  <a:lumMod val="85000"/>
                  <a:lumOff val="15000"/>
                </a:schemeClr>
              </a:solidFill>
            </a:endParaRPr>
          </a:p>
          <a:p>
            <a:r>
              <a:rPr lang="en-US" dirty="0">
                <a:solidFill>
                  <a:schemeClr val="tx1">
                    <a:lumMod val="85000"/>
                    <a:lumOff val="15000"/>
                  </a:schemeClr>
                </a:solidFill>
              </a:rPr>
              <a:t>Teachers ill prepared  (Balfour, 1988; Jones, 2005; </a:t>
            </a:r>
            <a:r>
              <a:rPr lang="en-US" dirty="0" err="1">
                <a:solidFill>
                  <a:schemeClr val="tx1">
                    <a:lumMod val="85000"/>
                    <a:lumOff val="15000"/>
                  </a:schemeClr>
                </a:solidFill>
              </a:rPr>
              <a:t>Rummel</a:t>
            </a:r>
            <a:r>
              <a:rPr lang="en-US" dirty="0">
                <a:solidFill>
                  <a:schemeClr val="tx1">
                    <a:lumMod val="85000"/>
                    <a:lumOff val="15000"/>
                  </a:schemeClr>
                </a:solidFill>
              </a:rPr>
              <a:t>, 2010)</a:t>
            </a:r>
          </a:p>
          <a:p>
            <a:r>
              <a:rPr lang="en-US" dirty="0">
                <a:solidFill>
                  <a:schemeClr val="tx1">
                    <a:lumMod val="85000"/>
                    <a:lumOff val="15000"/>
                  </a:schemeClr>
                </a:solidFill>
              </a:rPr>
              <a:t>Jazz Education in Colleges and Universities</a:t>
            </a:r>
          </a:p>
          <a:p>
            <a:r>
              <a:rPr lang="en-US" dirty="0">
                <a:solidFill>
                  <a:schemeClr val="tx1">
                    <a:lumMod val="85000"/>
                    <a:lumOff val="15000"/>
                  </a:schemeClr>
                </a:solidFill>
              </a:rPr>
              <a:t>Jazz not prioritized when hiring (Baker, 1981)</a:t>
            </a:r>
          </a:p>
          <a:p>
            <a:r>
              <a:rPr lang="en-US" dirty="0">
                <a:solidFill>
                  <a:schemeClr val="tx1">
                    <a:lumMod val="85000"/>
                    <a:lumOff val="15000"/>
                  </a:schemeClr>
                </a:solidFill>
              </a:rPr>
              <a:t>Jazz education training  -  experience as members of jazz ensembles (</a:t>
            </a:r>
            <a:r>
              <a:rPr lang="en-US" dirty="0" err="1">
                <a:solidFill>
                  <a:schemeClr val="tx1">
                    <a:lumMod val="85000"/>
                    <a:lumOff val="15000"/>
                  </a:schemeClr>
                </a:solidFill>
              </a:rPr>
              <a:t>Treinen</a:t>
            </a:r>
            <a:r>
              <a:rPr lang="en-US" dirty="0">
                <a:solidFill>
                  <a:schemeClr val="tx1">
                    <a:lumMod val="85000"/>
                    <a:lumOff val="15000"/>
                  </a:schemeClr>
                </a:solidFill>
              </a:rPr>
              <a:t>, 2011)</a:t>
            </a:r>
          </a:p>
          <a:p>
            <a:r>
              <a:rPr lang="en-US" dirty="0">
                <a:solidFill>
                  <a:schemeClr val="tx1">
                    <a:lumMod val="85000"/>
                    <a:lumOff val="15000"/>
                  </a:schemeClr>
                </a:solidFill>
              </a:rPr>
              <a:t>Polished Ensembles </a:t>
            </a:r>
            <a:r>
              <a:rPr lang="mr-IN" dirty="0">
                <a:solidFill>
                  <a:schemeClr val="tx1">
                    <a:lumMod val="85000"/>
                    <a:lumOff val="15000"/>
                  </a:schemeClr>
                </a:solidFill>
              </a:rPr>
              <a:t>–</a:t>
            </a:r>
            <a:r>
              <a:rPr lang="en-US" dirty="0">
                <a:solidFill>
                  <a:schemeClr val="tx1">
                    <a:lumMod val="85000"/>
                    <a:lumOff val="15000"/>
                  </a:schemeClr>
                </a:solidFill>
              </a:rPr>
              <a:t> little opportunity for creativity </a:t>
            </a:r>
            <a:r>
              <a:rPr lang="mr-IN" dirty="0">
                <a:solidFill>
                  <a:schemeClr val="tx1">
                    <a:lumMod val="85000"/>
                    <a:lumOff val="15000"/>
                  </a:schemeClr>
                </a:solidFill>
              </a:rPr>
              <a:t>–</a:t>
            </a:r>
            <a:r>
              <a:rPr lang="en-US" dirty="0">
                <a:solidFill>
                  <a:schemeClr val="tx1">
                    <a:lumMod val="85000"/>
                    <a:lumOff val="15000"/>
                  </a:schemeClr>
                </a:solidFill>
              </a:rPr>
              <a:t> (Warner, 2014)</a:t>
            </a:r>
          </a:p>
          <a:p>
            <a:r>
              <a:rPr lang="en-US" dirty="0">
                <a:solidFill>
                  <a:schemeClr val="tx1">
                    <a:lumMod val="85000"/>
                    <a:lumOff val="15000"/>
                  </a:schemeClr>
                </a:solidFill>
              </a:rPr>
              <a:t>Newer Jazz artists not original (Golson &amp; </a:t>
            </a:r>
            <a:r>
              <a:rPr lang="en-US" dirty="0" err="1">
                <a:solidFill>
                  <a:schemeClr val="tx1">
                    <a:lumMod val="85000"/>
                    <a:lumOff val="15000"/>
                  </a:schemeClr>
                </a:solidFill>
              </a:rPr>
              <a:t>Merod</a:t>
            </a:r>
            <a:r>
              <a:rPr lang="en-US" dirty="0">
                <a:solidFill>
                  <a:schemeClr val="tx1">
                    <a:lumMod val="85000"/>
                    <a:lumOff val="15000"/>
                  </a:schemeClr>
                </a:solidFill>
              </a:rPr>
              <a:t>, 1998; </a:t>
            </a:r>
            <a:r>
              <a:rPr lang="en-US" dirty="0" err="1">
                <a:solidFill>
                  <a:schemeClr val="tx1">
                    <a:lumMod val="85000"/>
                    <a:lumOff val="15000"/>
                  </a:schemeClr>
                </a:solidFill>
              </a:rPr>
              <a:t>Sandke</a:t>
            </a:r>
            <a:r>
              <a:rPr lang="en-US" dirty="0">
                <a:solidFill>
                  <a:schemeClr val="tx1">
                    <a:lumMod val="85000"/>
                    <a:lumOff val="15000"/>
                  </a:schemeClr>
                </a:solidFill>
              </a:rPr>
              <a:t>, 2010)</a:t>
            </a:r>
          </a:p>
          <a:p>
            <a:endParaRPr lang="en-US" sz="2000" dirty="0">
              <a:solidFill>
                <a:schemeClr val="tx1">
                  <a:lumMod val="85000"/>
                  <a:lumOff val="15000"/>
                </a:schemeClr>
              </a:solidFill>
            </a:endParaRPr>
          </a:p>
          <a:p>
            <a:endParaRPr lang="en-US" sz="2000" dirty="0">
              <a:solidFill>
                <a:schemeClr val="tx1">
                  <a:lumMod val="85000"/>
                  <a:lumOff val="15000"/>
                </a:schemeClr>
              </a:solidFill>
            </a:endParaRPr>
          </a:p>
        </p:txBody>
      </p:sp>
    </p:spTree>
    <p:extLst>
      <p:ext uri="{BB962C8B-B14F-4D97-AF65-F5344CB8AC3E}">
        <p14:creationId xmlns:p14="http://schemas.microsoft.com/office/powerpoint/2010/main" val="161532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p:cNvSpPr>
            <a:spLocks noGrp="1"/>
          </p:cNvSpPr>
          <p:nvPr>
            <p:ph type="title"/>
          </p:nvPr>
        </p:nvSpPr>
        <p:spPr>
          <a:xfrm>
            <a:off x="833002" y="365125"/>
            <a:ext cx="10520702" cy="1325563"/>
          </a:xfrm>
        </p:spPr>
        <p:txBody>
          <a:bodyPr>
            <a:normAutofit fontScale="90000"/>
          </a:bodyPr>
          <a:lstStyle/>
          <a:p>
            <a:r>
              <a:rPr lang="en-US" sz="4100" dirty="0"/>
              <a:t>Historically Authentic Jazz Learning Environments </a:t>
            </a:r>
            <a:br>
              <a:rPr lang="en-US" sz="4100" dirty="0"/>
            </a:br>
            <a:br>
              <a:rPr lang="en-US" sz="2400" dirty="0"/>
            </a:br>
            <a:r>
              <a:rPr lang="en-US" sz="2700" dirty="0"/>
              <a:t>Ethnographic studies (Berliner, 1994: Goodrich, 2005; Monson, 1996; Renick, 2012)</a:t>
            </a:r>
            <a:br>
              <a:rPr lang="en-US" dirty="0"/>
            </a:br>
            <a:endParaRPr lang="en-US" sz="4100" dirty="0"/>
          </a:p>
        </p:txBody>
      </p:sp>
      <p:graphicFrame>
        <p:nvGraphicFramePr>
          <p:cNvPr id="8" name="Content Placeholder 5"/>
          <p:cNvGraphicFramePr>
            <a:graphicFrameLocks noGrp="1"/>
          </p:cNvGraphicFramePr>
          <p:nvPr>
            <p:ph idx="1"/>
            <p:extLst>
              <p:ext uri="{D42A27DB-BD31-4B8C-83A1-F6EECF244321}">
                <p14:modId xmlns:p14="http://schemas.microsoft.com/office/powerpoint/2010/main" val="2992223418"/>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052543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Jazz Pedagogical Methodology</a:t>
            </a:r>
          </a:p>
        </p:txBody>
      </p:sp>
      <p:sp>
        <p:nvSpPr>
          <p:cNvPr id="5" name="Text Placeholder 4"/>
          <p:cNvSpPr>
            <a:spLocks noGrp="1"/>
          </p:cNvSpPr>
          <p:nvPr>
            <p:ph type="body" idx="1"/>
          </p:nvPr>
        </p:nvSpPr>
        <p:spPr/>
        <p:txBody>
          <a:bodyPr/>
          <a:lstStyle/>
          <a:p>
            <a:r>
              <a:rPr lang="en-US" dirty="0"/>
              <a:t>Theoretical-based Approach (TBA)</a:t>
            </a:r>
          </a:p>
        </p:txBody>
      </p:sp>
      <p:sp>
        <p:nvSpPr>
          <p:cNvPr id="6" name="Content Placeholder 5"/>
          <p:cNvSpPr>
            <a:spLocks noGrp="1"/>
          </p:cNvSpPr>
          <p:nvPr>
            <p:ph sz="half" idx="2"/>
          </p:nvPr>
        </p:nvSpPr>
        <p:spPr/>
        <p:txBody>
          <a:bodyPr/>
          <a:lstStyle/>
          <a:p>
            <a:r>
              <a:rPr lang="en-US" dirty="0"/>
              <a:t>Technical/theoretical application for solos such as scales, chords repeated rhythmic patterns </a:t>
            </a:r>
          </a:p>
          <a:p>
            <a:r>
              <a:rPr lang="en-US" dirty="0"/>
              <a:t>Rehearsal techniques similar to large group ensembles such as concert band</a:t>
            </a:r>
          </a:p>
        </p:txBody>
      </p:sp>
      <p:sp>
        <p:nvSpPr>
          <p:cNvPr id="7" name="Text Placeholder 6"/>
          <p:cNvSpPr>
            <a:spLocks noGrp="1"/>
          </p:cNvSpPr>
          <p:nvPr>
            <p:ph type="body" sz="quarter" idx="3"/>
          </p:nvPr>
        </p:nvSpPr>
        <p:spPr/>
        <p:txBody>
          <a:bodyPr/>
          <a:lstStyle/>
          <a:p>
            <a:r>
              <a:rPr lang="en-US" dirty="0"/>
              <a:t>Practice-based Approach  (PBA)</a:t>
            </a:r>
          </a:p>
        </p:txBody>
      </p:sp>
      <p:sp>
        <p:nvSpPr>
          <p:cNvPr id="8" name="Content Placeholder 7"/>
          <p:cNvSpPr>
            <a:spLocks noGrp="1"/>
          </p:cNvSpPr>
          <p:nvPr>
            <p:ph sz="quarter" idx="4"/>
          </p:nvPr>
        </p:nvSpPr>
        <p:spPr/>
        <p:txBody>
          <a:bodyPr/>
          <a:lstStyle/>
          <a:p>
            <a:r>
              <a:rPr lang="en-US" dirty="0"/>
              <a:t>Listening to recordings</a:t>
            </a:r>
          </a:p>
          <a:p>
            <a:r>
              <a:rPr lang="en-US" dirty="0"/>
              <a:t>Use of transcriptions</a:t>
            </a:r>
          </a:p>
          <a:p>
            <a:r>
              <a:rPr lang="en-US" dirty="0"/>
              <a:t>Listening to mentors</a:t>
            </a:r>
          </a:p>
          <a:p>
            <a:r>
              <a:rPr lang="en-US" dirty="0"/>
              <a:t>Interaction with jazz professionals</a:t>
            </a:r>
          </a:p>
          <a:p>
            <a:r>
              <a:rPr lang="en-US"/>
              <a:t>Use of authentic vocabulary and terminology</a:t>
            </a:r>
          </a:p>
          <a:p>
            <a:endParaRPr lang="en-US" dirty="0"/>
          </a:p>
        </p:txBody>
      </p:sp>
    </p:spTree>
    <p:extLst>
      <p:ext uri="{BB962C8B-B14F-4D97-AF65-F5344CB8AC3E}">
        <p14:creationId xmlns:p14="http://schemas.microsoft.com/office/powerpoint/2010/main" val="34371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3002" y="365125"/>
            <a:ext cx="10520702" cy="1325563"/>
          </a:xfrm>
        </p:spPr>
        <p:txBody>
          <a:bodyPr>
            <a:normAutofit/>
          </a:bodyPr>
          <a:lstStyle/>
          <a:p>
            <a:r>
              <a:rPr lang="en-US" dirty="0"/>
              <a:t>Purpose Statement</a:t>
            </a:r>
          </a:p>
        </p:txBody>
      </p:sp>
      <p:sp>
        <p:nvSpPr>
          <p:cNvPr id="3" name="Content Placeholder 2"/>
          <p:cNvSpPr>
            <a:spLocks noGrp="1"/>
          </p:cNvSpPr>
          <p:nvPr>
            <p:ph idx="1"/>
          </p:nvPr>
        </p:nvSpPr>
        <p:spPr>
          <a:xfrm>
            <a:off x="838201" y="2022601"/>
            <a:ext cx="10515598" cy="4413033"/>
          </a:xfrm>
        </p:spPr>
        <p:txBody>
          <a:bodyPr>
            <a:normAutofit/>
          </a:bodyPr>
          <a:lstStyle/>
          <a:p>
            <a:r>
              <a:rPr lang="en-US" dirty="0"/>
              <a:t>The purpose of this study was to investigate the impact of two methods of jazz instruction—theoretical-based and practice-based—on the performance and improvisation achievement of high school jazz musicians.  Secondary purposes were to investigate (a) what instructional activities students in a jazz ensemble setting find useful in developing their performance and creative jazz improvisation skills; (b) how instruction in a jazz ensemble setting affects students’ perceptions and attitudes towards cultural diversity in music; and (c) jazz band directors’ perceptions of the effectiveness of the two types of jazz instruction.</a:t>
            </a:r>
          </a:p>
          <a:p>
            <a:endParaRPr lang="en-US" sz="2000" dirty="0"/>
          </a:p>
        </p:txBody>
      </p:sp>
    </p:spTree>
    <p:extLst>
      <p:ext uri="{BB962C8B-B14F-4D97-AF65-F5344CB8AC3E}">
        <p14:creationId xmlns:p14="http://schemas.microsoft.com/office/powerpoint/2010/main" val="157365306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2192000" cy="5166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a:solidFill>
                  <a:schemeClr val="bg1">
                    <a:lumMod val="95000"/>
                    <a:lumOff val="5000"/>
                  </a:schemeClr>
                </a:solidFill>
              </a:rPr>
              <a:t>Research questions</a:t>
            </a:r>
          </a:p>
        </p:txBody>
      </p:sp>
      <p:sp>
        <p:nvSpPr>
          <p:cNvPr id="3" name="Content Placeholder 2"/>
          <p:cNvSpPr>
            <a:spLocks noGrp="1"/>
          </p:cNvSpPr>
          <p:nvPr>
            <p:ph idx="1"/>
          </p:nvPr>
        </p:nvSpPr>
        <p:spPr>
          <a:xfrm>
            <a:off x="838200" y="2015406"/>
            <a:ext cx="10515600" cy="4629234"/>
          </a:xfrm>
        </p:spPr>
        <p:txBody>
          <a:bodyPr anchor="ctr">
            <a:normAutofit fontScale="92500" lnSpcReduction="10000"/>
          </a:bodyPr>
          <a:lstStyle/>
          <a:p>
            <a:pPr lvl="0"/>
            <a:r>
              <a:rPr lang="en-US" dirty="0"/>
              <a:t>Is there a relationship between the jazz pedagogical approach selected and high school jazz musicians’ jazz improvisation improvement?</a:t>
            </a:r>
          </a:p>
          <a:p>
            <a:pPr lvl="0"/>
            <a:r>
              <a:rPr lang="en-US" dirty="0"/>
              <a:t>Is there a relationship between the jazz pedagogical approach selected and a high school jazz ensemble’s performance improvement?</a:t>
            </a:r>
          </a:p>
          <a:p>
            <a:pPr lvl="0"/>
            <a:r>
              <a:rPr lang="en-US" dirty="0"/>
              <a:t>Is there a relationship between the jazz pedagogical approach selected and the usefulness of jazz improvisation and performance activities among high school jazz musicians?</a:t>
            </a:r>
          </a:p>
          <a:p>
            <a:pPr lvl="0"/>
            <a:r>
              <a:rPr lang="en-US" dirty="0"/>
              <a:t>Is there a relationship between the jazz pedagogical approach selected and high school jazz musicians’ attitudes towards musical and racial-ethnic attributes of jazz?</a:t>
            </a:r>
          </a:p>
          <a:p>
            <a:pPr lvl="0"/>
            <a:r>
              <a:rPr lang="en-US" dirty="0"/>
              <a:t>What are the attitudes of jazz ensemble directors toward the practice-based approach as compared to the theoretical-based approach?</a:t>
            </a:r>
          </a:p>
          <a:p>
            <a:endParaRPr lang="en-US" sz="2000" dirty="0"/>
          </a:p>
        </p:txBody>
      </p:sp>
    </p:spTree>
    <p:extLst>
      <p:ext uri="{BB962C8B-B14F-4D97-AF65-F5344CB8AC3E}">
        <p14:creationId xmlns:p14="http://schemas.microsoft.com/office/powerpoint/2010/main" val="191130628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838200" y="631825"/>
            <a:ext cx="10515600" cy="1325563"/>
          </a:xfrm>
        </p:spPr>
        <p:txBody>
          <a:bodyPr>
            <a:normAutofit/>
          </a:bodyPr>
          <a:lstStyle/>
          <a:p>
            <a:r>
              <a:rPr lang="en-US" dirty="0"/>
              <a:t>Jazz pedagogies and effectiveness</a:t>
            </a:r>
            <a:br>
              <a:rPr lang="en-US" dirty="0"/>
            </a:br>
            <a:endParaRPr lang="en-US" dirty="0"/>
          </a:p>
        </p:txBody>
      </p:sp>
      <p:sp>
        <p:nvSpPr>
          <p:cNvPr id="10" name="Content Placeholder 9"/>
          <p:cNvSpPr>
            <a:spLocks noGrp="1"/>
          </p:cNvSpPr>
          <p:nvPr>
            <p:ph idx="1"/>
          </p:nvPr>
        </p:nvSpPr>
        <p:spPr>
          <a:xfrm>
            <a:off x="838200" y="2057400"/>
            <a:ext cx="10515600" cy="3871762"/>
          </a:xfrm>
        </p:spPr>
        <p:txBody>
          <a:bodyPr>
            <a:normAutofit/>
          </a:bodyPr>
          <a:lstStyle/>
          <a:p>
            <a:r>
              <a:rPr lang="en-US" sz="2400" dirty="0"/>
              <a:t>Ethnographic studies (Berliner, 1994: Goodrich, 2005; Monson, 1996; </a:t>
            </a:r>
            <a:r>
              <a:rPr lang="en-US" sz="2400" dirty="0" err="1"/>
              <a:t>Renick</a:t>
            </a:r>
            <a:r>
              <a:rPr lang="en-US" sz="2400" dirty="0"/>
              <a:t>, 2012)</a:t>
            </a:r>
          </a:p>
          <a:p>
            <a:r>
              <a:rPr lang="en-US" sz="2400" dirty="0"/>
              <a:t>Bash  (1983) </a:t>
            </a:r>
            <a:r>
              <a:rPr lang="mr-IN" sz="2400" dirty="0"/>
              <a:t>–</a:t>
            </a:r>
            <a:r>
              <a:rPr lang="en-US" sz="2400" dirty="0"/>
              <a:t> Technical vs. aural approach</a:t>
            </a:r>
          </a:p>
          <a:p>
            <a:r>
              <a:rPr lang="en-US" sz="2400" dirty="0"/>
              <a:t>Aural vs. Visual approach effectiveness (</a:t>
            </a:r>
            <a:r>
              <a:rPr lang="en-US" sz="2400" dirty="0" err="1"/>
              <a:t>Ciorba</a:t>
            </a:r>
            <a:r>
              <a:rPr lang="en-US" sz="2400" dirty="0"/>
              <a:t>, 2006; Flack, 2004; </a:t>
            </a:r>
            <a:r>
              <a:rPr lang="en-US" sz="2400" dirty="0" err="1"/>
              <a:t>Heil</a:t>
            </a:r>
            <a:r>
              <a:rPr lang="en-US" sz="2400" dirty="0"/>
              <a:t>, 2005; Laughlin, 2001; Madura, 1996; May, 2003; Watson 2008)  </a:t>
            </a:r>
          </a:p>
          <a:p>
            <a:r>
              <a:rPr lang="en-US" sz="2400" dirty="0"/>
              <a:t>Predictor Studies</a:t>
            </a:r>
          </a:p>
          <a:p>
            <a:r>
              <a:rPr lang="en-US" sz="2400" dirty="0"/>
              <a:t>Ecological validity compromised</a:t>
            </a:r>
          </a:p>
          <a:p>
            <a:r>
              <a:rPr lang="en-US" sz="2400" dirty="0"/>
              <a:t>Historical Component</a:t>
            </a:r>
          </a:p>
          <a:p>
            <a:endParaRPr lang="en-US" sz="2400" dirty="0"/>
          </a:p>
        </p:txBody>
      </p:sp>
    </p:spTree>
    <p:extLst>
      <p:ext uri="{BB962C8B-B14F-4D97-AF65-F5344CB8AC3E}">
        <p14:creationId xmlns:p14="http://schemas.microsoft.com/office/powerpoint/2010/main" val="135951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10775</TotalTime>
  <Words>2644</Words>
  <Application>Microsoft Macintosh PowerPoint</Application>
  <PresentationFormat>Widescreen</PresentationFormat>
  <Paragraphs>366</Paragraphs>
  <Slides>24</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THE EFFECT OF A PRACTICE-BASED VERSUS THEORETICAL-BASED PEDAGOGICAL APPROACH ON JAZZ IMPROVISATION AND PERFORMANCE ACHIEVEMENT IN HIGH SCHOOL MUSICIANS </vt:lpstr>
      <vt:lpstr>What distinguishes jazz from other types of music?</vt:lpstr>
      <vt:lpstr>PowerPoint Presentation</vt:lpstr>
      <vt:lpstr>The Problem</vt:lpstr>
      <vt:lpstr>Historically Authentic Jazz Learning Environments   Ethnographic studies (Berliner, 1994: Goodrich, 2005; Monson, 1996; Renick, 2012) </vt:lpstr>
      <vt:lpstr>Jazz Pedagogical Methodology</vt:lpstr>
      <vt:lpstr>Purpose Statement</vt:lpstr>
      <vt:lpstr>Research questions</vt:lpstr>
      <vt:lpstr>Jazz pedagogies and effectiveness </vt:lpstr>
      <vt:lpstr>Jazz improvisation and Performance Measurement </vt:lpstr>
      <vt:lpstr>Method</vt:lpstr>
      <vt:lpstr>Sample</vt:lpstr>
      <vt:lpstr>Procedure</vt:lpstr>
      <vt:lpstr>Treatment Schedule</vt:lpstr>
      <vt:lpstr>Mentoring and Apprenticeship</vt:lpstr>
      <vt:lpstr> Results </vt:lpstr>
      <vt:lpstr>Jazz Improvisation Achievement</vt:lpstr>
      <vt:lpstr>Student Attitudes and Perceptions Relating to the Approaches </vt:lpstr>
      <vt:lpstr>Individuality of Expression</vt:lpstr>
      <vt:lpstr>Racial and Ethnic Contributions</vt:lpstr>
      <vt:lpstr>Director Quotes</vt:lpstr>
      <vt:lpstr>Conclusions and Discussion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 OF A PRACTICE-BASED VERSUS THEORETICAL-BASED PEDAGOGICAL APPROACH ON JAZZ IMPROVISATION AND PERFORMANCE ACHIEVEMENT IN HIGH SCHOOL MUSICIANS </dc:title>
  <dc:creator>oleyboy75@aol.com</dc:creator>
  <cp:lastModifiedBy>oleyboy75@aol.com</cp:lastModifiedBy>
  <cp:revision>19</cp:revision>
  <dcterms:created xsi:type="dcterms:W3CDTF">2018-11-19T13:36:41Z</dcterms:created>
  <dcterms:modified xsi:type="dcterms:W3CDTF">2019-02-22T21:43:57Z</dcterms:modified>
</cp:coreProperties>
</file>